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366" r:id="rId2"/>
    <p:sldId id="271" r:id="rId3"/>
    <p:sldId id="256" r:id="rId4"/>
    <p:sldId id="362" r:id="rId5"/>
    <p:sldId id="346" r:id="rId6"/>
    <p:sldId id="391" r:id="rId7"/>
    <p:sldId id="392" r:id="rId8"/>
    <p:sldId id="393" r:id="rId9"/>
    <p:sldId id="394" r:id="rId10"/>
    <p:sldId id="395" r:id="rId11"/>
    <p:sldId id="396" r:id="rId12"/>
    <p:sldId id="397" r:id="rId13"/>
    <p:sldId id="398" r:id="rId14"/>
    <p:sldId id="402" r:id="rId15"/>
    <p:sldId id="403" r:id="rId16"/>
    <p:sldId id="404" r:id="rId17"/>
    <p:sldId id="405" r:id="rId18"/>
    <p:sldId id="406" r:id="rId19"/>
    <p:sldId id="407" r:id="rId20"/>
    <p:sldId id="408" r:id="rId21"/>
    <p:sldId id="409" r:id="rId22"/>
    <p:sldId id="410" r:id="rId23"/>
    <p:sldId id="411" r:id="rId24"/>
    <p:sldId id="412" r:id="rId25"/>
    <p:sldId id="413" r:id="rId26"/>
    <p:sldId id="414" r:id="rId27"/>
    <p:sldId id="415" r:id="rId28"/>
    <p:sldId id="416" r:id="rId29"/>
    <p:sldId id="349" r:id="rId30"/>
    <p:sldId id="378" r:id="rId31"/>
    <p:sldId id="369" r:id="rId32"/>
    <p:sldId id="371" r:id="rId33"/>
    <p:sldId id="381" r:id="rId34"/>
    <p:sldId id="401" r:id="rId35"/>
    <p:sldId id="383" r:id="rId36"/>
    <p:sldId id="372" r:id="rId37"/>
    <p:sldId id="380" r:id="rId38"/>
    <p:sldId id="385" r:id="rId39"/>
    <p:sldId id="389" r:id="rId40"/>
    <p:sldId id="374" r:id="rId41"/>
    <p:sldId id="390" r:id="rId42"/>
    <p:sldId id="379" r:id="rId43"/>
    <p:sldId id="4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40E8495-CACC-444C-B70A-5EA13FB04225}">
          <p14:sldIdLst>
            <p14:sldId id="366"/>
            <p14:sldId id="271"/>
            <p14:sldId id="256"/>
            <p14:sldId id="362"/>
          </p14:sldIdLst>
        </p14:section>
        <p14:section name="Project Development Methods" id="{35F5C173-BD72-4407-AC23-2998CED44AA9}">
          <p14:sldIdLst>
            <p14:sldId id="346"/>
            <p14:sldId id="391"/>
            <p14:sldId id="392"/>
            <p14:sldId id="393"/>
            <p14:sldId id="394"/>
            <p14:sldId id="395"/>
            <p14:sldId id="396"/>
            <p14:sldId id="397"/>
            <p14:sldId id="398"/>
          </p14:sldIdLst>
        </p14:section>
        <p14:section name="Business Requirements" id="{C08B218B-8094-4CF3-BD63-81988D1C4758}">
          <p14:sldIdLst>
            <p14:sldId id="402"/>
            <p14:sldId id="403"/>
            <p14:sldId id="404"/>
            <p14:sldId id="405"/>
            <p14:sldId id="406"/>
            <p14:sldId id="407"/>
            <p14:sldId id="408"/>
            <p14:sldId id="409"/>
            <p14:sldId id="410"/>
            <p14:sldId id="411"/>
            <p14:sldId id="412"/>
            <p14:sldId id="413"/>
            <p14:sldId id="414"/>
            <p14:sldId id="415"/>
            <p14:sldId id="416"/>
          </p14:sldIdLst>
        </p14:section>
        <p14:section name="Architectural Solution" id="{80B3CF50-7F01-46E7-BE31-DD8946CF3509}">
          <p14:sldIdLst/>
        </p14:section>
        <p14:section name="User Interface Design" id="{146E807F-CF3F-4BEC-BBFA-904873EA17EA}">
          <p14:sldIdLst/>
        </p14:section>
        <p14:section name="System Requirements" id="{52C2B7E7-54DB-45C0-9CC9-554BF141B2CF}">
          <p14:sldIdLst>
            <p14:sldId id="349"/>
            <p14:sldId id="378"/>
          </p14:sldIdLst>
        </p14:section>
        <p14:section name="Implementation" id="{6FA6AE32-B915-4209-9D4F-3E0FD01682C1}">
          <p14:sldIdLst>
            <p14:sldId id="369"/>
            <p14:sldId id="371"/>
            <p14:sldId id="381"/>
            <p14:sldId id="401"/>
            <p14:sldId id="383"/>
            <p14:sldId id="372"/>
            <p14:sldId id="380"/>
            <p14:sldId id="385"/>
            <p14:sldId id="389"/>
            <p14:sldId id="374"/>
            <p14:sldId id="390"/>
            <p14:sldId id="379"/>
          </p14:sldIdLst>
        </p14:section>
        <p14:section name="Final Comments" id="{7099DA5D-EF5F-49FB-9E41-0FD4F082F032}">
          <p14:sldIdLst>
            <p14:sldId id="400"/>
          </p14:sldIdLst>
        </p14:section>
        <p14:section name="Backup and Comments" id="{02CB19EC-6638-4B20-903C-D76430C8C5CF}">
          <p14:sldIdLst/>
        </p14:section>
        <p14:section name="Old Slides (delete them when ready)" id="{D84B2914-73BD-43FB-BEF8-A8382DC499DF}">
          <p14:sldIdLst/>
        </p14:section>
      </p14:sectionLst>
    </p:ext>
    <p:ext uri="{EFAFB233-063F-42B5-8137-9DF3F51BA10A}">
      <p15:sldGuideLst xmlns="" xmlns:p15="http://schemas.microsoft.com/office/powerpoint/2012/main">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DLOCK, JOHN" initials="TJ"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DDDD"/>
    <a:srgbClr val="FFEBEB"/>
    <a:srgbClr val="EBEBFF"/>
    <a:srgbClr val="FFE7E7"/>
    <a:srgbClr val="E1E1FF"/>
    <a:srgbClr val="FFFFE1"/>
    <a:srgbClr val="FFFFC8"/>
    <a:srgbClr val="FFFFCC"/>
    <a:srgbClr val="FFFF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27" autoAdjust="0"/>
    <p:restoredTop sz="78009" autoAdjust="0"/>
  </p:normalViewPr>
  <p:slideViewPr>
    <p:cSldViewPr snapToObjects="1" showGuides="1">
      <p:cViewPr varScale="1">
        <p:scale>
          <a:sx n="44" d="100"/>
          <a:sy n="44" d="100"/>
        </p:scale>
        <p:origin x="-134"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17T23:32:02.095" idx="9">
    <p:pos x="360" y="2736"/>
    <p:text>In my personal experience "This one" has been my bane. It is sooo difficult to deal with effectively in a real application.</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3-17T23:32:02.095" idx="10">
    <p:pos x="360" y="2736"/>
    <p:text>In my personal experience "This one" has been my bane. It is sooo difficult to deal with effectively in a real application.</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2CED9-1098-0B47-A5DB-A8D713D0955B}" type="doc">
      <dgm:prSet loTypeId="urn:microsoft.com/office/officeart/2005/8/layout/process2" loCatId="process" qsTypeId="urn:microsoft.com/office/officeart/2005/8/quickstyle/simple4" qsCatId="simple" csTypeId="urn:microsoft.com/office/officeart/2005/8/colors/accent1_2" csCatId="accent1" phldr="1"/>
      <dgm:spPr/>
    </dgm:pt>
    <dgm:pt modelId="{50BAA281-5634-B040-88FB-7D23C26ED830}">
      <dgm:prSet phldrT="[Text]"/>
      <dgm:spPr>
        <a:solidFill>
          <a:srgbClr val="2E75B6"/>
        </a:solidFill>
      </dgm:spPr>
      <dgm:t>
        <a:bodyPr/>
        <a:lstStyle/>
        <a:p>
          <a:r>
            <a:rPr lang="en-US" dirty="0" smtClean="0"/>
            <a:t>Search/select category</a:t>
          </a:r>
          <a:endParaRPr lang="en-US" dirty="0"/>
        </a:p>
      </dgm:t>
    </dgm:pt>
    <dgm:pt modelId="{3D287B7D-DF55-0740-90F2-2500D15BA23D}" type="parTrans" cxnId="{BE6200C2-2B6E-8345-A57A-D3B7FC2E152E}">
      <dgm:prSet/>
      <dgm:spPr/>
      <dgm:t>
        <a:bodyPr/>
        <a:lstStyle/>
        <a:p>
          <a:endParaRPr lang="en-US"/>
        </a:p>
      </dgm:t>
    </dgm:pt>
    <dgm:pt modelId="{4E2B06E7-1A93-124A-93EE-909E1AFA851B}" type="sibTrans" cxnId="{BE6200C2-2B6E-8345-A57A-D3B7FC2E152E}">
      <dgm:prSet/>
      <dgm:spPr/>
      <dgm:t>
        <a:bodyPr/>
        <a:lstStyle/>
        <a:p>
          <a:endParaRPr lang="en-US"/>
        </a:p>
      </dgm:t>
    </dgm:pt>
    <dgm:pt modelId="{4074B490-A258-7D43-BD08-F1810AE56BC6}">
      <dgm:prSet phldrT="[Text]"/>
      <dgm:spPr>
        <a:solidFill>
          <a:srgbClr val="2E75B6"/>
        </a:solidFill>
      </dgm:spPr>
      <dgm:t>
        <a:bodyPr/>
        <a:lstStyle/>
        <a:p>
          <a:r>
            <a:rPr lang="en-US" dirty="0" smtClean="0"/>
            <a:t>View alternatives</a:t>
          </a:r>
          <a:endParaRPr lang="en-US" dirty="0"/>
        </a:p>
      </dgm:t>
    </dgm:pt>
    <dgm:pt modelId="{05FF0DA1-B256-7D49-9BFC-6EDE26B9FE25}" type="parTrans" cxnId="{647E5EBF-9100-9D44-B80A-50575775E0D6}">
      <dgm:prSet/>
      <dgm:spPr/>
      <dgm:t>
        <a:bodyPr/>
        <a:lstStyle/>
        <a:p>
          <a:endParaRPr lang="en-US"/>
        </a:p>
      </dgm:t>
    </dgm:pt>
    <dgm:pt modelId="{B55DBCB2-EDEB-D14D-8565-33FBAC102BF9}" type="sibTrans" cxnId="{647E5EBF-9100-9D44-B80A-50575775E0D6}">
      <dgm:prSet/>
      <dgm:spPr/>
      <dgm:t>
        <a:bodyPr/>
        <a:lstStyle/>
        <a:p>
          <a:endParaRPr lang="en-US"/>
        </a:p>
      </dgm:t>
    </dgm:pt>
    <dgm:pt modelId="{F8C959F5-8FEE-FC47-8D78-80DF478CA056}">
      <dgm:prSet phldrT="[Text]"/>
      <dgm:spPr>
        <a:solidFill>
          <a:srgbClr val="2E75B6"/>
        </a:solidFill>
      </dgm:spPr>
      <dgm:t>
        <a:bodyPr/>
        <a:lstStyle/>
        <a:p>
          <a:r>
            <a:rPr lang="en-US" dirty="0" smtClean="0"/>
            <a:t>View item</a:t>
          </a:r>
          <a:endParaRPr lang="en-US" dirty="0"/>
        </a:p>
      </dgm:t>
    </dgm:pt>
    <dgm:pt modelId="{31EA0A94-409D-FE4D-8D03-5407C8649503}" type="parTrans" cxnId="{79A773AA-A2F1-AA4C-B0D2-62F986FF46F4}">
      <dgm:prSet/>
      <dgm:spPr/>
      <dgm:t>
        <a:bodyPr/>
        <a:lstStyle/>
        <a:p>
          <a:endParaRPr lang="en-US"/>
        </a:p>
      </dgm:t>
    </dgm:pt>
    <dgm:pt modelId="{583D3FCB-F8C4-AC49-A243-B9729AA3A441}" type="sibTrans" cxnId="{79A773AA-A2F1-AA4C-B0D2-62F986FF46F4}">
      <dgm:prSet/>
      <dgm:spPr/>
      <dgm:t>
        <a:bodyPr/>
        <a:lstStyle/>
        <a:p>
          <a:endParaRPr lang="en-US"/>
        </a:p>
      </dgm:t>
    </dgm:pt>
    <dgm:pt modelId="{99C36B29-6C29-814D-97F0-4EBDA5130845}">
      <dgm:prSet phldrT="[Text]"/>
      <dgm:spPr>
        <a:solidFill>
          <a:srgbClr val="2E75B6"/>
        </a:solidFill>
      </dgm:spPr>
      <dgm:t>
        <a:bodyPr/>
        <a:lstStyle/>
        <a:p>
          <a:r>
            <a:rPr lang="en-US" dirty="0" smtClean="0"/>
            <a:t>Put in Shopping Bag</a:t>
          </a:r>
          <a:endParaRPr lang="en-US" dirty="0"/>
        </a:p>
      </dgm:t>
    </dgm:pt>
    <dgm:pt modelId="{98471AEE-4F93-9F4B-BDE5-76B038F05498}" type="parTrans" cxnId="{7846E078-89EE-354C-A27B-191A06C34F71}">
      <dgm:prSet/>
      <dgm:spPr/>
      <dgm:t>
        <a:bodyPr/>
        <a:lstStyle/>
        <a:p>
          <a:endParaRPr lang="en-US"/>
        </a:p>
      </dgm:t>
    </dgm:pt>
    <dgm:pt modelId="{12CD1D8A-4E5E-E449-9994-0936EF37E71E}" type="sibTrans" cxnId="{7846E078-89EE-354C-A27B-191A06C34F71}">
      <dgm:prSet/>
      <dgm:spPr/>
      <dgm:t>
        <a:bodyPr/>
        <a:lstStyle/>
        <a:p>
          <a:endParaRPr lang="en-US"/>
        </a:p>
      </dgm:t>
    </dgm:pt>
    <dgm:pt modelId="{7400A39E-4254-0140-B9FF-567ABE767165}">
      <dgm:prSet phldrT="[Text]"/>
      <dgm:spPr>
        <a:solidFill>
          <a:srgbClr val="2E75B6"/>
        </a:solidFill>
      </dgm:spPr>
      <dgm:t>
        <a:bodyPr/>
        <a:lstStyle/>
        <a:p>
          <a:r>
            <a:rPr lang="en-US" dirty="0" smtClean="0"/>
            <a:t>Check out</a:t>
          </a:r>
          <a:endParaRPr lang="en-US" dirty="0"/>
        </a:p>
      </dgm:t>
    </dgm:pt>
    <dgm:pt modelId="{104AC0C8-EFD5-2F44-B5F9-A2722519210A}" type="parTrans" cxnId="{EC1F341D-3902-B542-83E9-02C3F1340A3F}">
      <dgm:prSet/>
      <dgm:spPr/>
      <dgm:t>
        <a:bodyPr/>
        <a:lstStyle/>
        <a:p>
          <a:endParaRPr lang="en-US"/>
        </a:p>
      </dgm:t>
    </dgm:pt>
    <dgm:pt modelId="{C8FE7A25-5E8A-7546-BA1E-DC3559DE560D}" type="sibTrans" cxnId="{EC1F341D-3902-B542-83E9-02C3F1340A3F}">
      <dgm:prSet/>
      <dgm:spPr/>
      <dgm:t>
        <a:bodyPr/>
        <a:lstStyle/>
        <a:p>
          <a:endParaRPr lang="en-US"/>
        </a:p>
      </dgm:t>
    </dgm:pt>
    <dgm:pt modelId="{4E8A7BB7-F563-8B40-B85B-7AC2C68697D9}" type="pres">
      <dgm:prSet presAssocID="{0632CED9-1098-0B47-A5DB-A8D713D0955B}" presName="linearFlow" presStyleCnt="0">
        <dgm:presLayoutVars>
          <dgm:resizeHandles val="exact"/>
        </dgm:presLayoutVars>
      </dgm:prSet>
      <dgm:spPr/>
    </dgm:pt>
    <dgm:pt modelId="{A12EFF3C-CCC0-C546-AF46-47855196FC48}" type="pres">
      <dgm:prSet presAssocID="{50BAA281-5634-B040-88FB-7D23C26ED830}" presName="node" presStyleLbl="node1" presStyleIdx="0" presStyleCnt="5">
        <dgm:presLayoutVars>
          <dgm:bulletEnabled val="1"/>
        </dgm:presLayoutVars>
      </dgm:prSet>
      <dgm:spPr/>
      <dgm:t>
        <a:bodyPr/>
        <a:lstStyle/>
        <a:p>
          <a:endParaRPr lang="en-US"/>
        </a:p>
      </dgm:t>
    </dgm:pt>
    <dgm:pt modelId="{1274BB8C-EF4E-0648-AA39-A94CD3E6C6A0}" type="pres">
      <dgm:prSet presAssocID="{4E2B06E7-1A93-124A-93EE-909E1AFA851B}" presName="sibTrans" presStyleLbl="sibTrans2D1" presStyleIdx="0" presStyleCnt="4"/>
      <dgm:spPr/>
      <dgm:t>
        <a:bodyPr/>
        <a:lstStyle/>
        <a:p>
          <a:endParaRPr lang="en-US"/>
        </a:p>
      </dgm:t>
    </dgm:pt>
    <dgm:pt modelId="{5BC39EE8-10E2-C149-B6CE-371BA82FDED8}" type="pres">
      <dgm:prSet presAssocID="{4E2B06E7-1A93-124A-93EE-909E1AFA851B}" presName="connectorText" presStyleLbl="sibTrans2D1" presStyleIdx="0" presStyleCnt="4"/>
      <dgm:spPr/>
      <dgm:t>
        <a:bodyPr/>
        <a:lstStyle/>
        <a:p>
          <a:endParaRPr lang="en-US"/>
        </a:p>
      </dgm:t>
    </dgm:pt>
    <dgm:pt modelId="{C00E7D93-2C70-8343-ADF1-C3A4F36B9467}" type="pres">
      <dgm:prSet presAssocID="{4074B490-A258-7D43-BD08-F1810AE56BC6}" presName="node" presStyleLbl="node1" presStyleIdx="1" presStyleCnt="5">
        <dgm:presLayoutVars>
          <dgm:bulletEnabled val="1"/>
        </dgm:presLayoutVars>
      </dgm:prSet>
      <dgm:spPr/>
      <dgm:t>
        <a:bodyPr/>
        <a:lstStyle/>
        <a:p>
          <a:endParaRPr lang="en-US"/>
        </a:p>
      </dgm:t>
    </dgm:pt>
    <dgm:pt modelId="{1860C5AD-653F-DF41-AAF6-343FE50F3463}" type="pres">
      <dgm:prSet presAssocID="{B55DBCB2-EDEB-D14D-8565-33FBAC102BF9}" presName="sibTrans" presStyleLbl="sibTrans2D1" presStyleIdx="1" presStyleCnt="4"/>
      <dgm:spPr/>
      <dgm:t>
        <a:bodyPr/>
        <a:lstStyle/>
        <a:p>
          <a:endParaRPr lang="en-US"/>
        </a:p>
      </dgm:t>
    </dgm:pt>
    <dgm:pt modelId="{BCAE6909-AB4D-C942-99D4-C0FFC4C16A98}" type="pres">
      <dgm:prSet presAssocID="{B55DBCB2-EDEB-D14D-8565-33FBAC102BF9}" presName="connectorText" presStyleLbl="sibTrans2D1" presStyleIdx="1" presStyleCnt="4"/>
      <dgm:spPr/>
      <dgm:t>
        <a:bodyPr/>
        <a:lstStyle/>
        <a:p>
          <a:endParaRPr lang="en-US"/>
        </a:p>
      </dgm:t>
    </dgm:pt>
    <dgm:pt modelId="{554F22CD-7A63-CF43-9D59-A3B46C0D2357}" type="pres">
      <dgm:prSet presAssocID="{F8C959F5-8FEE-FC47-8D78-80DF478CA056}" presName="node" presStyleLbl="node1" presStyleIdx="2" presStyleCnt="5" custLinFactNeighborX="-2688">
        <dgm:presLayoutVars>
          <dgm:bulletEnabled val="1"/>
        </dgm:presLayoutVars>
      </dgm:prSet>
      <dgm:spPr/>
      <dgm:t>
        <a:bodyPr/>
        <a:lstStyle/>
        <a:p>
          <a:endParaRPr lang="en-US"/>
        </a:p>
      </dgm:t>
    </dgm:pt>
    <dgm:pt modelId="{D94BD4FB-05A6-CC4A-B63B-7F2638D09344}" type="pres">
      <dgm:prSet presAssocID="{583D3FCB-F8C4-AC49-A243-B9729AA3A441}" presName="sibTrans" presStyleLbl="sibTrans2D1" presStyleIdx="2" presStyleCnt="4"/>
      <dgm:spPr/>
      <dgm:t>
        <a:bodyPr/>
        <a:lstStyle/>
        <a:p>
          <a:endParaRPr lang="en-US"/>
        </a:p>
      </dgm:t>
    </dgm:pt>
    <dgm:pt modelId="{C60F7E31-BB60-614E-A2CD-F6177C233CB4}" type="pres">
      <dgm:prSet presAssocID="{583D3FCB-F8C4-AC49-A243-B9729AA3A441}" presName="connectorText" presStyleLbl="sibTrans2D1" presStyleIdx="2" presStyleCnt="4"/>
      <dgm:spPr/>
      <dgm:t>
        <a:bodyPr/>
        <a:lstStyle/>
        <a:p>
          <a:endParaRPr lang="en-US"/>
        </a:p>
      </dgm:t>
    </dgm:pt>
    <dgm:pt modelId="{0622A48B-F4E1-8749-B9C8-B5160A569489}" type="pres">
      <dgm:prSet presAssocID="{99C36B29-6C29-814D-97F0-4EBDA5130845}" presName="node" presStyleLbl="node1" presStyleIdx="3" presStyleCnt="5">
        <dgm:presLayoutVars>
          <dgm:bulletEnabled val="1"/>
        </dgm:presLayoutVars>
      </dgm:prSet>
      <dgm:spPr/>
      <dgm:t>
        <a:bodyPr/>
        <a:lstStyle/>
        <a:p>
          <a:endParaRPr lang="en-US"/>
        </a:p>
      </dgm:t>
    </dgm:pt>
    <dgm:pt modelId="{FF3BD64B-2927-F74E-8DD7-A6CF0281FDB9}" type="pres">
      <dgm:prSet presAssocID="{12CD1D8A-4E5E-E449-9994-0936EF37E71E}" presName="sibTrans" presStyleLbl="sibTrans2D1" presStyleIdx="3" presStyleCnt="4"/>
      <dgm:spPr/>
      <dgm:t>
        <a:bodyPr/>
        <a:lstStyle/>
        <a:p>
          <a:endParaRPr lang="en-US"/>
        </a:p>
      </dgm:t>
    </dgm:pt>
    <dgm:pt modelId="{AB509D45-5F93-4D44-824D-F8C6D6FD5A05}" type="pres">
      <dgm:prSet presAssocID="{12CD1D8A-4E5E-E449-9994-0936EF37E71E}" presName="connectorText" presStyleLbl="sibTrans2D1" presStyleIdx="3" presStyleCnt="4"/>
      <dgm:spPr/>
      <dgm:t>
        <a:bodyPr/>
        <a:lstStyle/>
        <a:p>
          <a:endParaRPr lang="en-US"/>
        </a:p>
      </dgm:t>
    </dgm:pt>
    <dgm:pt modelId="{811BC22D-FDA1-734E-85CD-2E2E52384E3E}" type="pres">
      <dgm:prSet presAssocID="{7400A39E-4254-0140-B9FF-567ABE767165}" presName="node" presStyleLbl="node1" presStyleIdx="4" presStyleCnt="5">
        <dgm:presLayoutVars>
          <dgm:bulletEnabled val="1"/>
        </dgm:presLayoutVars>
      </dgm:prSet>
      <dgm:spPr/>
      <dgm:t>
        <a:bodyPr/>
        <a:lstStyle/>
        <a:p>
          <a:endParaRPr lang="en-US"/>
        </a:p>
      </dgm:t>
    </dgm:pt>
  </dgm:ptLst>
  <dgm:cxnLst>
    <dgm:cxn modelId="{B4C3196F-48A7-4045-A25A-D45D4D2B1B8E}" type="presOf" srcId="{12CD1D8A-4E5E-E449-9994-0936EF37E71E}" destId="{FF3BD64B-2927-F74E-8DD7-A6CF0281FDB9}" srcOrd="0" destOrd="0" presId="urn:microsoft.com/office/officeart/2005/8/layout/process2"/>
    <dgm:cxn modelId="{BE6200C2-2B6E-8345-A57A-D3B7FC2E152E}" srcId="{0632CED9-1098-0B47-A5DB-A8D713D0955B}" destId="{50BAA281-5634-B040-88FB-7D23C26ED830}" srcOrd="0" destOrd="0" parTransId="{3D287B7D-DF55-0740-90F2-2500D15BA23D}" sibTransId="{4E2B06E7-1A93-124A-93EE-909E1AFA851B}"/>
    <dgm:cxn modelId="{CAE6470D-DB24-4106-8640-5126A8DCB526}" type="presOf" srcId="{7400A39E-4254-0140-B9FF-567ABE767165}" destId="{811BC22D-FDA1-734E-85CD-2E2E52384E3E}" srcOrd="0" destOrd="0" presId="urn:microsoft.com/office/officeart/2005/8/layout/process2"/>
    <dgm:cxn modelId="{C272B5DE-6B8F-4C91-95A4-CA9D1E3CE1B7}" type="presOf" srcId="{B55DBCB2-EDEB-D14D-8565-33FBAC102BF9}" destId="{1860C5AD-653F-DF41-AAF6-343FE50F3463}" srcOrd="0" destOrd="0" presId="urn:microsoft.com/office/officeart/2005/8/layout/process2"/>
    <dgm:cxn modelId="{0220BF4F-A1C1-4C3E-B769-04F48035166A}" type="presOf" srcId="{4E2B06E7-1A93-124A-93EE-909E1AFA851B}" destId="{5BC39EE8-10E2-C149-B6CE-371BA82FDED8}" srcOrd="1" destOrd="0" presId="urn:microsoft.com/office/officeart/2005/8/layout/process2"/>
    <dgm:cxn modelId="{E6FAF379-55CB-42AE-9883-5296A2174BC4}" type="presOf" srcId="{0632CED9-1098-0B47-A5DB-A8D713D0955B}" destId="{4E8A7BB7-F563-8B40-B85B-7AC2C68697D9}" srcOrd="0" destOrd="0" presId="urn:microsoft.com/office/officeart/2005/8/layout/process2"/>
    <dgm:cxn modelId="{6BE0FF77-C143-4341-A608-0DE5A4CA0E2B}" type="presOf" srcId="{F8C959F5-8FEE-FC47-8D78-80DF478CA056}" destId="{554F22CD-7A63-CF43-9D59-A3B46C0D2357}" srcOrd="0" destOrd="0" presId="urn:microsoft.com/office/officeart/2005/8/layout/process2"/>
    <dgm:cxn modelId="{8B7FD08E-85E1-4042-A69A-1F44A19172B1}" type="presOf" srcId="{50BAA281-5634-B040-88FB-7D23C26ED830}" destId="{A12EFF3C-CCC0-C546-AF46-47855196FC48}" srcOrd="0" destOrd="0" presId="urn:microsoft.com/office/officeart/2005/8/layout/process2"/>
    <dgm:cxn modelId="{CEC4EBE8-8502-4D48-9421-7ED4A08E875C}" type="presOf" srcId="{4E2B06E7-1A93-124A-93EE-909E1AFA851B}" destId="{1274BB8C-EF4E-0648-AA39-A94CD3E6C6A0}" srcOrd="0" destOrd="0" presId="urn:microsoft.com/office/officeart/2005/8/layout/process2"/>
    <dgm:cxn modelId="{7F9DFF5E-111E-4309-9B30-E028765B986E}" type="presOf" srcId="{583D3FCB-F8C4-AC49-A243-B9729AA3A441}" destId="{D94BD4FB-05A6-CC4A-B63B-7F2638D09344}" srcOrd="0" destOrd="0" presId="urn:microsoft.com/office/officeart/2005/8/layout/process2"/>
    <dgm:cxn modelId="{302B8EA9-FE86-4F64-8411-B39394B1231A}" type="presOf" srcId="{99C36B29-6C29-814D-97F0-4EBDA5130845}" destId="{0622A48B-F4E1-8749-B9C8-B5160A569489}" srcOrd="0" destOrd="0" presId="urn:microsoft.com/office/officeart/2005/8/layout/process2"/>
    <dgm:cxn modelId="{79A773AA-A2F1-AA4C-B0D2-62F986FF46F4}" srcId="{0632CED9-1098-0B47-A5DB-A8D713D0955B}" destId="{F8C959F5-8FEE-FC47-8D78-80DF478CA056}" srcOrd="2" destOrd="0" parTransId="{31EA0A94-409D-FE4D-8D03-5407C8649503}" sibTransId="{583D3FCB-F8C4-AC49-A243-B9729AA3A441}"/>
    <dgm:cxn modelId="{9123913F-55BA-4D36-8753-02E3A19DAC9A}" type="presOf" srcId="{583D3FCB-F8C4-AC49-A243-B9729AA3A441}" destId="{C60F7E31-BB60-614E-A2CD-F6177C233CB4}" srcOrd="1" destOrd="0" presId="urn:microsoft.com/office/officeart/2005/8/layout/process2"/>
    <dgm:cxn modelId="{7846E078-89EE-354C-A27B-191A06C34F71}" srcId="{0632CED9-1098-0B47-A5DB-A8D713D0955B}" destId="{99C36B29-6C29-814D-97F0-4EBDA5130845}" srcOrd="3" destOrd="0" parTransId="{98471AEE-4F93-9F4B-BDE5-76B038F05498}" sibTransId="{12CD1D8A-4E5E-E449-9994-0936EF37E71E}"/>
    <dgm:cxn modelId="{6A5BF330-4202-4090-8C50-4A5A57F0AA0D}" type="presOf" srcId="{4074B490-A258-7D43-BD08-F1810AE56BC6}" destId="{C00E7D93-2C70-8343-ADF1-C3A4F36B9467}" srcOrd="0" destOrd="0" presId="urn:microsoft.com/office/officeart/2005/8/layout/process2"/>
    <dgm:cxn modelId="{647E5EBF-9100-9D44-B80A-50575775E0D6}" srcId="{0632CED9-1098-0B47-A5DB-A8D713D0955B}" destId="{4074B490-A258-7D43-BD08-F1810AE56BC6}" srcOrd="1" destOrd="0" parTransId="{05FF0DA1-B256-7D49-9BFC-6EDE26B9FE25}" sibTransId="{B55DBCB2-EDEB-D14D-8565-33FBAC102BF9}"/>
    <dgm:cxn modelId="{2E5E85B5-0348-4838-996A-1C6929195091}" type="presOf" srcId="{12CD1D8A-4E5E-E449-9994-0936EF37E71E}" destId="{AB509D45-5F93-4D44-824D-F8C6D6FD5A05}" srcOrd="1" destOrd="0" presId="urn:microsoft.com/office/officeart/2005/8/layout/process2"/>
    <dgm:cxn modelId="{6EB342BB-484B-4E8B-B49E-CD39790578FB}" type="presOf" srcId="{B55DBCB2-EDEB-D14D-8565-33FBAC102BF9}" destId="{BCAE6909-AB4D-C942-99D4-C0FFC4C16A98}" srcOrd="1" destOrd="0" presId="urn:microsoft.com/office/officeart/2005/8/layout/process2"/>
    <dgm:cxn modelId="{EC1F341D-3902-B542-83E9-02C3F1340A3F}" srcId="{0632CED9-1098-0B47-A5DB-A8D713D0955B}" destId="{7400A39E-4254-0140-B9FF-567ABE767165}" srcOrd="4" destOrd="0" parTransId="{104AC0C8-EFD5-2F44-B5F9-A2722519210A}" sibTransId="{C8FE7A25-5E8A-7546-BA1E-DC3559DE560D}"/>
    <dgm:cxn modelId="{664B73BA-3BF8-42C1-B401-B6DBABBCD379}" type="presParOf" srcId="{4E8A7BB7-F563-8B40-B85B-7AC2C68697D9}" destId="{A12EFF3C-CCC0-C546-AF46-47855196FC48}" srcOrd="0" destOrd="0" presId="urn:microsoft.com/office/officeart/2005/8/layout/process2"/>
    <dgm:cxn modelId="{A336F182-2BBB-4DE5-94C5-06FAF13BF3E1}" type="presParOf" srcId="{4E8A7BB7-F563-8B40-B85B-7AC2C68697D9}" destId="{1274BB8C-EF4E-0648-AA39-A94CD3E6C6A0}" srcOrd="1" destOrd="0" presId="urn:microsoft.com/office/officeart/2005/8/layout/process2"/>
    <dgm:cxn modelId="{F75B35A2-9A27-4CAF-AD76-F064FB6A8E3E}" type="presParOf" srcId="{1274BB8C-EF4E-0648-AA39-A94CD3E6C6A0}" destId="{5BC39EE8-10E2-C149-B6CE-371BA82FDED8}" srcOrd="0" destOrd="0" presId="urn:microsoft.com/office/officeart/2005/8/layout/process2"/>
    <dgm:cxn modelId="{EF2F21D4-C9E3-4265-8D7E-C04E9C518FC7}" type="presParOf" srcId="{4E8A7BB7-F563-8B40-B85B-7AC2C68697D9}" destId="{C00E7D93-2C70-8343-ADF1-C3A4F36B9467}" srcOrd="2" destOrd="0" presId="urn:microsoft.com/office/officeart/2005/8/layout/process2"/>
    <dgm:cxn modelId="{ADB6A828-ABD2-49B0-B77F-C5E82FE5C421}" type="presParOf" srcId="{4E8A7BB7-F563-8B40-B85B-7AC2C68697D9}" destId="{1860C5AD-653F-DF41-AAF6-343FE50F3463}" srcOrd="3" destOrd="0" presId="urn:microsoft.com/office/officeart/2005/8/layout/process2"/>
    <dgm:cxn modelId="{8998F10D-88AA-4CAF-8A25-191D0A4EC80B}" type="presParOf" srcId="{1860C5AD-653F-DF41-AAF6-343FE50F3463}" destId="{BCAE6909-AB4D-C942-99D4-C0FFC4C16A98}" srcOrd="0" destOrd="0" presId="urn:microsoft.com/office/officeart/2005/8/layout/process2"/>
    <dgm:cxn modelId="{ED85529E-1281-4627-A074-EF70FB582183}" type="presParOf" srcId="{4E8A7BB7-F563-8B40-B85B-7AC2C68697D9}" destId="{554F22CD-7A63-CF43-9D59-A3B46C0D2357}" srcOrd="4" destOrd="0" presId="urn:microsoft.com/office/officeart/2005/8/layout/process2"/>
    <dgm:cxn modelId="{D7417A44-DF9D-4263-9EF1-0DF2396278E3}" type="presParOf" srcId="{4E8A7BB7-F563-8B40-B85B-7AC2C68697D9}" destId="{D94BD4FB-05A6-CC4A-B63B-7F2638D09344}" srcOrd="5" destOrd="0" presId="urn:microsoft.com/office/officeart/2005/8/layout/process2"/>
    <dgm:cxn modelId="{73555E59-3F71-4AC4-812A-0C66E9BB1FB0}" type="presParOf" srcId="{D94BD4FB-05A6-CC4A-B63B-7F2638D09344}" destId="{C60F7E31-BB60-614E-A2CD-F6177C233CB4}" srcOrd="0" destOrd="0" presId="urn:microsoft.com/office/officeart/2005/8/layout/process2"/>
    <dgm:cxn modelId="{6C5243BA-19E0-43C0-AF5C-0F566DE892BB}" type="presParOf" srcId="{4E8A7BB7-F563-8B40-B85B-7AC2C68697D9}" destId="{0622A48B-F4E1-8749-B9C8-B5160A569489}" srcOrd="6" destOrd="0" presId="urn:microsoft.com/office/officeart/2005/8/layout/process2"/>
    <dgm:cxn modelId="{3173B092-C372-4966-8245-A69BDB42A955}" type="presParOf" srcId="{4E8A7BB7-F563-8B40-B85B-7AC2C68697D9}" destId="{FF3BD64B-2927-F74E-8DD7-A6CF0281FDB9}" srcOrd="7" destOrd="0" presId="urn:microsoft.com/office/officeart/2005/8/layout/process2"/>
    <dgm:cxn modelId="{3D46886F-22D1-4A39-9BC1-D39797B6A180}" type="presParOf" srcId="{FF3BD64B-2927-F74E-8DD7-A6CF0281FDB9}" destId="{AB509D45-5F93-4D44-824D-F8C6D6FD5A05}" srcOrd="0" destOrd="0" presId="urn:microsoft.com/office/officeart/2005/8/layout/process2"/>
    <dgm:cxn modelId="{14F5588D-0473-4510-8A1E-88449BAA9519}" type="presParOf" srcId="{4E8A7BB7-F563-8B40-B85B-7AC2C68697D9}" destId="{811BC22D-FDA1-734E-85CD-2E2E52384E3E}"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F7B57-E9DD-4E40-B2FF-1FDAB19F5866}"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5084BA22-330E-E949-ABBD-088F1709ECF7}">
      <dgm:prSet phldrT="[Text]" custT="1"/>
      <dgm:spPr>
        <a:solidFill>
          <a:srgbClr val="660066"/>
        </a:solidFill>
      </dgm:spPr>
      <dgm:t>
        <a:bodyPr/>
        <a:lstStyle/>
        <a:p>
          <a:r>
            <a:rPr lang="en-US" sz="3200" dirty="0" smtClean="0">
              <a:solidFill>
                <a:schemeClr val="bg1"/>
              </a:solidFill>
            </a:rPr>
            <a:t>Dialog Manager</a:t>
          </a:r>
          <a:endParaRPr lang="en-US" sz="3200" dirty="0">
            <a:solidFill>
              <a:schemeClr val="bg1"/>
            </a:solidFill>
          </a:endParaRPr>
        </a:p>
      </dgm:t>
    </dgm:pt>
    <dgm:pt modelId="{E9C3DCBE-F6F1-A549-947C-5344088DE4CF}" type="parTrans" cxnId="{9197BA92-23D4-5C44-B8A1-93AA41520D40}">
      <dgm:prSet/>
      <dgm:spPr/>
      <dgm:t>
        <a:bodyPr/>
        <a:lstStyle/>
        <a:p>
          <a:endParaRPr lang="en-US" sz="3600"/>
        </a:p>
      </dgm:t>
    </dgm:pt>
    <dgm:pt modelId="{F47CCB92-4A3F-364B-A2D8-E7E580BD8BA9}" type="sibTrans" cxnId="{9197BA92-23D4-5C44-B8A1-93AA41520D40}">
      <dgm:prSet/>
      <dgm:spPr/>
      <dgm:t>
        <a:bodyPr/>
        <a:lstStyle/>
        <a:p>
          <a:endParaRPr lang="en-US" sz="3600"/>
        </a:p>
      </dgm:t>
    </dgm:pt>
    <dgm:pt modelId="{9858409D-25E5-2A4A-8BBA-2CBC29710E80}">
      <dgm:prSet phldrT="[Text]" custT="1"/>
      <dgm:spPr>
        <a:solidFill>
          <a:srgbClr val="008000"/>
        </a:solidFill>
      </dgm:spPr>
      <dgm:t>
        <a:bodyPr/>
        <a:lstStyle/>
        <a:p>
          <a:r>
            <a:rPr lang="en-US" sz="2400" dirty="0" smtClean="0">
              <a:solidFill>
                <a:schemeClr val="bg1"/>
              </a:solidFill>
            </a:rPr>
            <a:t>How we talk about them</a:t>
          </a:r>
          <a:endParaRPr lang="en-US" sz="2400" dirty="0">
            <a:solidFill>
              <a:schemeClr val="bg1"/>
            </a:solidFill>
          </a:endParaRPr>
        </a:p>
      </dgm:t>
    </dgm:pt>
    <dgm:pt modelId="{3C20A465-49DA-F74D-A12A-E2E7C1F5E009}" type="parTrans" cxnId="{64705753-7B2C-EA4B-BAA7-1A4E3A50AD0B}">
      <dgm:prSet/>
      <dgm:spPr/>
      <dgm:t>
        <a:bodyPr/>
        <a:lstStyle/>
        <a:p>
          <a:endParaRPr lang="en-US" sz="3600"/>
        </a:p>
      </dgm:t>
    </dgm:pt>
    <dgm:pt modelId="{820C1209-48F2-194C-91BB-DD917601D919}" type="sibTrans" cxnId="{64705753-7B2C-EA4B-BAA7-1A4E3A50AD0B}">
      <dgm:prSet/>
      <dgm:spPr/>
      <dgm:t>
        <a:bodyPr/>
        <a:lstStyle/>
        <a:p>
          <a:endParaRPr lang="en-US" sz="3600"/>
        </a:p>
      </dgm:t>
    </dgm:pt>
    <dgm:pt modelId="{5C23BD9E-40A7-F34D-8FF2-B6015BB50584}">
      <dgm:prSet phldrT="[Text]" custT="1"/>
      <dgm:spPr>
        <a:solidFill>
          <a:srgbClr val="FF0000"/>
        </a:solidFill>
      </dgm:spPr>
      <dgm:t>
        <a:bodyPr/>
        <a:lstStyle/>
        <a:p>
          <a:r>
            <a:rPr lang="en-US" sz="2400" dirty="0" smtClean="0">
              <a:solidFill>
                <a:schemeClr val="bg1"/>
              </a:solidFill>
            </a:rPr>
            <a:t>How we see them</a:t>
          </a:r>
          <a:endParaRPr lang="en-US" sz="2400" dirty="0">
            <a:solidFill>
              <a:schemeClr val="bg1"/>
            </a:solidFill>
          </a:endParaRPr>
        </a:p>
      </dgm:t>
    </dgm:pt>
    <dgm:pt modelId="{AE3C1BCA-6F2D-7E48-9C22-4E4B6DF6469E}" type="parTrans" cxnId="{24176461-404A-5547-A456-F3CB99584F59}">
      <dgm:prSet/>
      <dgm:spPr/>
      <dgm:t>
        <a:bodyPr/>
        <a:lstStyle/>
        <a:p>
          <a:endParaRPr lang="en-US" sz="3600"/>
        </a:p>
      </dgm:t>
    </dgm:pt>
    <dgm:pt modelId="{2384D322-CC2F-574B-8715-236CC337DDE4}" type="sibTrans" cxnId="{24176461-404A-5547-A456-F3CB99584F59}">
      <dgm:prSet/>
      <dgm:spPr/>
      <dgm:t>
        <a:bodyPr/>
        <a:lstStyle/>
        <a:p>
          <a:endParaRPr lang="en-US" sz="3600"/>
        </a:p>
      </dgm:t>
    </dgm:pt>
    <dgm:pt modelId="{A390382E-8840-5246-A0D8-8CEC7F06D79F}">
      <dgm:prSet phldrT="[Text]" custT="1"/>
      <dgm:spPr>
        <a:solidFill>
          <a:srgbClr val="0000FF"/>
        </a:solidFill>
      </dgm:spPr>
      <dgm:t>
        <a:bodyPr/>
        <a:lstStyle/>
        <a:p>
          <a:r>
            <a:rPr lang="en-US" sz="2400" dirty="0" smtClean="0">
              <a:solidFill>
                <a:schemeClr val="bg1"/>
              </a:solidFill>
            </a:rPr>
            <a:t>The things in the world</a:t>
          </a:r>
          <a:endParaRPr lang="en-US" sz="2400" dirty="0">
            <a:solidFill>
              <a:schemeClr val="bg1"/>
            </a:solidFill>
          </a:endParaRPr>
        </a:p>
      </dgm:t>
    </dgm:pt>
    <dgm:pt modelId="{DFE53F8E-ADA2-444B-92A8-C8A892B987FD}" type="parTrans" cxnId="{6CD0AF7B-D0A8-FA42-8745-38A7BBCE2DE2}">
      <dgm:prSet/>
      <dgm:spPr/>
      <dgm:t>
        <a:bodyPr/>
        <a:lstStyle/>
        <a:p>
          <a:endParaRPr lang="en-US" sz="3600"/>
        </a:p>
      </dgm:t>
    </dgm:pt>
    <dgm:pt modelId="{3AF46C69-0907-3A45-9503-5FCCF75174D0}" type="sibTrans" cxnId="{6CD0AF7B-D0A8-FA42-8745-38A7BBCE2DE2}">
      <dgm:prSet/>
      <dgm:spPr/>
      <dgm:t>
        <a:bodyPr/>
        <a:lstStyle/>
        <a:p>
          <a:endParaRPr lang="en-US" sz="3600"/>
        </a:p>
      </dgm:t>
    </dgm:pt>
    <dgm:pt modelId="{388695CD-5ACF-4240-9733-A68F41842823}" type="pres">
      <dgm:prSet presAssocID="{377F7B57-E9DD-4E40-B2FF-1FDAB19F5866}" presName="Name0" presStyleCnt="0">
        <dgm:presLayoutVars>
          <dgm:chMax val="1"/>
          <dgm:chPref val="1"/>
          <dgm:dir/>
          <dgm:animOne val="branch"/>
          <dgm:animLvl val="lvl"/>
        </dgm:presLayoutVars>
      </dgm:prSet>
      <dgm:spPr/>
      <dgm:t>
        <a:bodyPr/>
        <a:lstStyle/>
        <a:p>
          <a:endParaRPr lang="en-US"/>
        </a:p>
      </dgm:t>
    </dgm:pt>
    <dgm:pt modelId="{2D8D502D-5E6D-4E4E-B12D-C061A4DEB8C1}" type="pres">
      <dgm:prSet presAssocID="{5084BA22-330E-E949-ABBD-088F1709ECF7}" presName="singleCycle" presStyleCnt="0"/>
      <dgm:spPr/>
    </dgm:pt>
    <dgm:pt modelId="{ADE5EED5-B341-7347-9C99-A84350E33DA7}" type="pres">
      <dgm:prSet presAssocID="{5084BA22-330E-E949-ABBD-088F1709ECF7}" presName="singleCenter" presStyleLbl="node1" presStyleIdx="0" presStyleCnt="4" custScaleX="123813" custScaleY="129086" custLinFactNeighborX="2280" custLinFactNeighborY="-10392">
        <dgm:presLayoutVars>
          <dgm:chMax val="7"/>
          <dgm:chPref val="7"/>
        </dgm:presLayoutVars>
      </dgm:prSet>
      <dgm:spPr/>
      <dgm:t>
        <a:bodyPr/>
        <a:lstStyle/>
        <a:p>
          <a:endParaRPr lang="en-US"/>
        </a:p>
      </dgm:t>
    </dgm:pt>
    <dgm:pt modelId="{F83FEF4F-0CA3-D345-A46A-887851981922}" type="pres">
      <dgm:prSet presAssocID="{3C20A465-49DA-F74D-A12A-E2E7C1F5E009}" presName="Name56" presStyleLbl="parChTrans1D2" presStyleIdx="0" presStyleCnt="3"/>
      <dgm:spPr/>
      <dgm:t>
        <a:bodyPr/>
        <a:lstStyle/>
        <a:p>
          <a:endParaRPr lang="en-US"/>
        </a:p>
      </dgm:t>
    </dgm:pt>
    <dgm:pt modelId="{D60F88B3-F170-DC47-B4E3-4D2732614370}" type="pres">
      <dgm:prSet presAssocID="{9858409D-25E5-2A4A-8BBA-2CBC29710E80}" presName="text0" presStyleLbl="node1" presStyleIdx="1" presStyleCnt="4" custScaleX="158576" custRadScaleRad="118577" custRadScaleInc="3674">
        <dgm:presLayoutVars>
          <dgm:bulletEnabled val="1"/>
        </dgm:presLayoutVars>
      </dgm:prSet>
      <dgm:spPr/>
      <dgm:t>
        <a:bodyPr/>
        <a:lstStyle/>
        <a:p>
          <a:endParaRPr lang="en-US"/>
        </a:p>
      </dgm:t>
    </dgm:pt>
    <dgm:pt modelId="{A87000C2-D68C-574E-B960-8B45D00D3943}" type="pres">
      <dgm:prSet presAssocID="{AE3C1BCA-6F2D-7E48-9C22-4E4B6DF6469E}" presName="Name56" presStyleLbl="parChTrans1D2" presStyleIdx="1" presStyleCnt="3"/>
      <dgm:spPr/>
      <dgm:t>
        <a:bodyPr/>
        <a:lstStyle/>
        <a:p>
          <a:endParaRPr lang="en-US"/>
        </a:p>
      </dgm:t>
    </dgm:pt>
    <dgm:pt modelId="{ACC6B789-AA63-5A48-A62C-77500CC62B8A}" type="pres">
      <dgm:prSet presAssocID="{5C23BD9E-40A7-F34D-8FF2-B6015BB50584}" presName="text0" presStyleLbl="node1" presStyleIdx="2" presStyleCnt="4" custScaleX="122933" custRadScaleRad="106548" custRadScaleInc="29313">
        <dgm:presLayoutVars>
          <dgm:bulletEnabled val="1"/>
        </dgm:presLayoutVars>
      </dgm:prSet>
      <dgm:spPr/>
      <dgm:t>
        <a:bodyPr/>
        <a:lstStyle/>
        <a:p>
          <a:endParaRPr lang="en-US"/>
        </a:p>
      </dgm:t>
    </dgm:pt>
    <dgm:pt modelId="{4EBEC48F-0CEC-6743-876D-40463AEB8C4A}" type="pres">
      <dgm:prSet presAssocID="{DFE53F8E-ADA2-444B-92A8-C8A892B987FD}" presName="Name56" presStyleLbl="parChTrans1D2" presStyleIdx="2" presStyleCnt="3"/>
      <dgm:spPr/>
      <dgm:t>
        <a:bodyPr/>
        <a:lstStyle/>
        <a:p>
          <a:endParaRPr lang="en-US"/>
        </a:p>
      </dgm:t>
    </dgm:pt>
    <dgm:pt modelId="{9207A4A3-8B97-0941-B6E2-4B028841AAA0}" type="pres">
      <dgm:prSet presAssocID="{A390382E-8840-5246-A0D8-8CEC7F06D79F}" presName="text0" presStyleLbl="node1" presStyleIdx="3" presStyleCnt="4" custScaleX="147434" custRadScaleRad="97127" custRadScaleInc="-24737">
        <dgm:presLayoutVars>
          <dgm:bulletEnabled val="1"/>
        </dgm:presLayoutVars>
      </dgm:prSet>
      <dgm:spPr/>
      <dgm:t>
        <a:bodyPr/>
        <a:lstStyle/>
        <a:p>
          <a:endParaRPr lang="en-US"/>
        </a:p>
      </dgm:t>
    </dgm:pt>
  </dgm:ptLst>
  <dgm:cxnLst>
    <dgm:cxn modelId="{9197BA92-23D4-5C44-B8A1-93AA41520D40}" srcId="{377F7B57-E9DD-4E40-B2FF-1FDAB19F5866}" destId="{5084BA22-330E-E949-ABBD-088F1709ECF7}" srcOrd="0" destOrd="0" parTransId="{E9C3DCBE-F6F1-A549-947C-5344088DE4CF}" sibTransId="{F47CCB92-4A3F-364B-A2D8-E7E580BD8BA9}"/>
    <dgm:cxn modelId="{AF3B6F54-D17D-41BC-928D-E9BDC0373830}" type="presOf" srcId="{AE3C1BCA-6F2D-7E48-9C22-4E4B6DF6469E}" destId="{A87000C2-D68C-574E-B960-8B45D00D3943}" srcOrd="0" destOrd="0" presId="urn:microsoft.com/office/officeart/2008/layout/RadialCluster"/>
    <dgm:cxn modelId="{64705753-7B2C-EA4B-BAA7-1A4E3A50AD0B}" srcId="{5084BA22-330E-E949-ABBD-088F1709ECF7}" destId="{9858409D-25E5-2A4A-8BBA-2CBC29710E80}" srcOrd="0" destOrd="0" parTransId="{3C20A465-49DA-F74D-A12A-E2E7C1F5E009}" sibTransId="{820C1209-48F2-194C-91BB-DD917601D919}"/>
    <dgm:cxn modelId="{4D83A58E-8AD0-4692-A6B2-EC07EAB074BE}" type="presOf" srcId="{9858409D-25E5-2A4A-8BBA-2CBC29710E80}" destId="{D60F88B3-F170-DC47-B4E3-4D2732614370}" srcOrd="0" destOrd="0" presId="urn:microsoft.com/office/officeart/2008/layout/RadialCluster"/>
    <dgm:cxn modelId="{47DAA316-C6C5-43E7-AAA2-E582CE4A8E69}" type="presOf" srcId="{3C20A465-49DA-F74D-A12A-E2E7C1F5E009}" destId="{F83FEF4F-0CA3-D345-A46A-887851981922}" srcOrd="0" destOrd="0" presId="urn:microsoft.com/office/officeart/2008/layout/RadialCluster"/>
    <dgm:cxn modelId="{86024440-3F4F-458A-9172-2017DC74016A}" type="presOf" srcId="{5C23BD9E-40A7-F34D-8FF2-B6015BB50584}" destId="{ACC6B789-AA63-5A48-A62C-77500CC62B8A}" srcOrd="0" destOrd="0" presId="urn:microsoft.com/office/officeart/2008/layout/RadialCluster"/>
    <dgm:cxn modelId="{84EE7EB4-5B6C-47B7-B967-035D9FD4641C}" type="presOf" srcId="{5084BA22-330E-E949-ABBD-088F1709ECF7}" destId="{ADE5EED5-B341-7347-9C99-A84350E33DA7}" srcOrd="0" destOrd="0" presId="urn:microsoft.com/office/officeart/2008/layout/RadialCluster"/>
    <dgm:cxn modelId="{7FE23D6F-2EE7-42A6-B771-BDC3A04610D8}" type="presOf" srcId="{A390382E-8840-5246-A0D8-8CEC7F06D79F}" destId="{9207A4A3-8B97-0941-B6E2-4B028841AAA0}" srcOrd="0" destOrd="0" presId="urn:microsoft.com/office/officeart/2008/layout/RadialCluster"/>
    <dgm:cxn modelId="{24176461-404A-5547-A456-F3CB99584F59}" srcId="{5084BA22-330E-E949-ABBD-088F1709ECF7}" destId="{5C23BD9E-40A7-F34D-8FF2-B6015BB50584}" srcOrd="1" destOrd="0" parTransId="{AE3C1BCA-6F2D-7E48-9C22-4E4B6DF6469E}" sibTransId="{2384D322-CC2F-574B-8715-236CC337DDE4}"/>
    <dgm:cxn modelId="{03CFD744-F665-401F-B9CA-4BADAEAD3F1C}" type="presOf" srcId="{DFE53F8E-ADA2-444B-92A8-C8A892B987FD}" destId="{4EBEC48F-0CEC-6743-876D-40463AEB8C4A}" srcOrd="0" destOrd="0" presId="urn:microsoft.com/office/officeart/2008/layout/RadialCluster"/>
    <dgm:cxn modelId="{6CD0AF7B-D0A8-FA42-8745-38A7BBCE2DE2}" srcId="{5084BA22-330E-E949-ABBD-088F1709ECF7}" destId="{A390382E-8840-5246-A0D8-8CEC7F06D79F}" srcOrd="2" destOrd="0" parTransId="{DFE53F8E-ADA2-444B-92A8-C8A892B987FD}" sibTransId="{3AF46C69-0907-3A45-9503-5FCCF75174D0}"/>
    <dgm:cxn modelId="{47CFCFB3-70CC-472C-9727-09918EB22B51}" type="presOf" srcId="{377F7B57-E9DD-4E40-B2FF-1FDAB19F5866}" destId="{388695CD-5ACF-4240-9733-A68F41842823}" srcOrd="0" destOrd="0" presId="urn:microsoft.com/office/officeart/2008/layout/RadialCluster"/>
    <dgm:cxn modelId="{1CA9F81C-6904-4268-9CA3-73E2D888CC82}" type="presParOf" srcId="{388695CD-5ACF-4240-9733-A68F41842823}" destId="{2D8D502D-5E6D-4E4E-B12D-C061A4DEB8C1}" srcOrd="0" destOrd="0" presId="urn:microsoft.com/office/officeart/2008/layout/RadialCluster"/>
    <dgm:cxn modelId="{A3EE77CE-A01C-4DAC-8FA4-032FEC792100}" type="presParOf" srcId="{2D8D502D-5E6D-4E4E-B12D-C061A4DEB8C1}" destId="{ADE5EED5-B341-7347-9C99-A84350E33DA7}" srcOrd="0" destOrd="0" presId="urn:microsoft.com/office/officeart/2008/layout/RadialCluster"/>
    <dgm:cxn modelId="{FDBC08B8-672B-4689-9C78-AB0BB872E93F}" type="presParOf" srcId="{2D8D502D-5E6D-4E4E-B12D-C061A4DEB8C1}" destId="{F83FEF4F-0CA3-D345-A46A-887851981922}" srcOrd="1" destOrd="0" presId="urn:microsoft.com/office/officeart/2008/layout/RadialCluster"/>
    <dgm:cxn modelId="{856463B3-7E3A-4D15-961D-B1B0FC122969}" type="presParOf" srcId="{2D8D502D-5E6D-4E4E-B12D-C061A4DEB8C1}" destId="{D60F88B3-F170-DC47-B4E3-4D2732614370}" srcOrd="2" destOrd="0" presId="urn:microsoft.com/office/officeart/2008/layout/RadialCluster"/>
    <dgm:cxn modelId="{8F492842-D4BA-430D-8B1F-2468BA388547}" type="presParOf" srcId="{2D8D502D-5E6D-4E4E-B12D-C061A4DEB8C1}" destId="{A87000C2-D68C-574E-B960-8B45D00D3943}" srcOrd="3" destOrd="0" presId="urn:microsoft.com/office/officeart/2008/layout/RadialCluster"/>
    <dgm:cxn modelId="{B808A4BB-E5FA-4200-AAEE-2641585188ED}" type="presParOf" srcId="{2D8D502D-5E6D-4E4E-B12D-C061A4DEB8C1}" destId="{ACC6B789-AA63-5A48-A62C-77500CC62B8A}" srcOrd="4" destOrd="0" presId="urn:microsoft.com/office/officeart/2008/layout/RadialCluster"/>
    <dgm:cxn modelId="{E4842476-533F-484F-A3F6-59CB43439D62}" type="presParOf" srcId="{2D8D502D-5E6D-4E4E-B12D-C061A4DEB8C1}" destId="{4EBEC48F-0CEC-6743-876D-40463AEB8C4A}" srcOrd="5" destOrd="0" presId="urn:microsoft.com/office/officeart/2008/layout/RadialCluster"/>
    <dgm:cxn modelId="{AD502542-DCEF-4D9C-9EF4-C57C7191D0B3}" type="presParOf" srcId="{2D8D502D-5E6D-4E4E-B12D-C061A4DEB8C1}" destId="{9207A4A3-8B97-0941-B6E2-4B028841AAA0}"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7F7B57-E9DD-4E40-B2FF-1FDAB19F5866}"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5084BA22-330E-E949-ABBD-088F1709ECF7}">
      <dgm:prSet phldrT="[Text]" custT="1"/>
      <dgm:spPr>
        <a:solidFill>
          <a:srgbClr val="660066"/>
        </a:solidFill>
      </dgm:spPr>
      <dgm:t>
        <a:bodyPr/>
        <a:lstStyle/>
        <a:p>
          <a:r>
            <a:rPr lang="en-US" sz="2400" dirty="0" smtClean="0">
              <a:solidFill>
                <a:schemeClr val="bg1"/>
              </a:solidFill>
            </a:rPr>
            <a:t>Dialog Manager</a:t>
          </a:r>
          <a:endParaRPr lang="en-US" sz="2400" dirty="0">
            <a:solidFill>
              <a:schemeClr val="bg1"/>
            </a:solidFill>
          </a:endParaRPr>
        </a:p>
      </dgm:t>
    </dgm:pt>
    <dgm:pt modelId="{E9C3DCBE-F6F1-A549-947C-5344088DE4CF}" type="parTrans" cxnId="{9197BA92-23D4-5C44-B8A1-93AA41520D40}">
      <dgm:prSet/>
      <dgm:spPr/>
      <dgm:t>
        <a:bodyPr/>
        <a:lstStyle/>
        <a:p>
          <a:endParaRPr lang="en-US" sz="3600"/>
        </a:p>
      </dgm:t>
    </dgm:pt>
    <dgm:pt modelId="{F47CCB92-4A3F-364B-A2D8-E7E580BD8BA9}" type="sibTrans" cxnId="{9197BA92-23D4-5C44-B8A1-93AA41520D40}">
      <dgm:prSet/>
      <dgm:spPr/>
      <dgm:t>
        <a:bodyPr/>
        <a:lstStyle/>
        <a:p>
          <a:endParaRPr lang="en-US" sz="3600"/>
        </a:p>
      </dgm:t>
    </dgm:pt>
    <dgm:pt modelId="{9858409D-25E5-2A4A-8BBA-2CBC29710E80}">
      <dgm:prSet phldrT="[Text]" custT="1"/>
      <dgm:spPr>
        <a:solidFill>
          <a:srgbClr val="008000"/>
        </a:solidFill>
      </dgm:spPr>
      <dgm:t>
        <a:bodyPr/>
        <a:lstStyle/>
        <a:p>
          <a:r>
            <a:rPr lang="en-US" sz="1800" dirty="0" smtClean="0">
              <a:solidFill>
                <a:schemeClr val="bg1"/>
              </a:solidFill>
            </a:rPr>
            <a:t>How we talk about them</a:t>
          </a:r>
          <a:endParaRPr lang="en-US" sz="1800" dirty="0">
            <a:solidFill>
              <a:schemeClr val="bg1"/>
            </a:solidFill>
          </a:endParaRPr>
        </a:p>
      </dgm:t>
    </dgm:pt>
    <dgm:pt modelId="{3C20A465-49DA-F74D-A12A-E2E7C1F5E009}" type="parTrans" cxnId="{64705753-7B2C-EA4B-BAA7-1A4E3A50AD0B}">
      <dgm:prSet/>
      <dgm:spPr/>
      <dgm:t>
        <a:bodyPr/>
        <a:lstStyle/>
        <a:p>
          <a:endParaRPr lang="en-US" sz="3600"/>
        </a:p>
      </dgm:t>
    </dgm:pt>
    <dgm:pt modelId="{820C1209-48F2-194C-91BB-DD917601D919}" type="sibTrans" cxnId="{64705753-7B2C-EA4B-BAA7-1A4E3A50AD0B}">
      <dgm:prSet/>
      <dgm:spPr/>
      <dgm:t>
        <a:bodyPr/>
        <a:lstStyle/>
        <a:p>
          <a:endParaRPr lang="en-US" sz="3600"/>
        </a:p>
      </dgm:t>
    </dgm:pt>
    <dgm:pt modelId="{5C23BD9E-40A7-F34D-8FF2-B6015BB50584}">
      <dgm:prSet phldrT="[Text]" custT="1"/>
      <dgm:spPr>
        <a:solidFill>
          <a:srgbClr val="FF0000"/>
        </a:solidFill>
      </dgm:spPr>
      <dgm:t>
        <a:bodyPr/>
        <a:lstStyle/>
        <a:p>
          <a:r>
            <a:rPr lang="en-US" sz="1800" dirty="0" smtClean="0">
              <a:solidFill>
                <a:schemeClr val="bg1"/>
              </a:solidFill>
            </a:rPr>
            <a:t>How we see them</a:t>
          </a:r>
          <a:endParaRPr lang="en-US" sz="1800" dirty="0">
            <a:solidFill>
              <a:schemeClr val="bg1"/>
            </a:solidFill>
          </a:endParaRPr>
        </a:p>
      </dgm:t>
    </dgm:pt>
    <dgm:pt modelId="{AE3C1BCA-6F2D-7E48-9C22-4E4B6DF6469E}" type="parTrans" cxnId="{24176461-404A-5547-A456-F3CB99584F59}">
      <dgm:prSet/>
      <dgm:spPr/>
      <dgm:t>
        <a:bodyPr/>
        <a:lstStyle/>
        <a:p>
          <a:endParaRPr lang="en-US" sz="3600"/>
        </a:p>
      </dgm:t>
    </dgm:pt>
    <dgm:pt modelId="{2384D322-CC2F-574B-8715-236CC337DDE4}" type="sibTrans" cxnId="{24176461-404A-5547-A456-F3CB99584F59}">
      <dgm:prSet/>
      <dgm:spPr/>
      <dgm:t>
        <a:bodyPr/>
        <a:lstStyle/>
        <a:p>
          <a:endParaRPr lang="en-US" sz="3600"/>
        </a:p>
      </dgm:t>
    </dgm:pt>
    <dgm:pt modelId="{A390382E-8840-5246-A0D8-8CEC7F06D79F}">
      <dgm:prSet phldrT="[Text]" custT="1"/>
      <dgm:spPr>
        <a:solidFill>
          <a:srgbClr val="0000FF"/>
        </a:solidFill>
      </dgm:spPr>
      <dgm:t>
        <a:bodyPr/>
        <a:lstStyle/>
        <a:p>
          <a:r>
            <a:rPr lang="en-US" sz="1800" dirty="0" smtClean="0">
              <a:solidFill>
                <a:schemeClr val="bg1"/>
              </a:solidFill>
            </a:rPr>
            <a:t>The things in the world</a:t>
          </a:r>
          <a:endParaRPr lang="en-US" sz="1800" dirty="0">
            <a:solidFill>
              <a:schemeClr val="bg1"/>
            </a:solidFill>
          </a:endParaRPr>
        </a:p>
      </dgm:t>
    </dgm:pt>
    <dgm:pt modelId="{DFE53F8E-ADA2-444B-92A8-C8A892B987FD}" type="parTrans" cxnId="{6CD0AF7B-D0A8-FA42-8745-38A7BBCE2DE2}">
      <dgm:prSet/>
      <dgm:spPr/>
      <dgm:t>
        <a:bodyPr/>
        <a:lstStyle/>
        <a:p>
          <a:endParaRPr lang="en-US" sz="3600"/>
        </a:p>
      </dgm:t>
    </dgm:pt>
    <dgm:pt modelId="{3AF46C69-0907-3A45-9503-5FCCF75174D0}" type="sibTrans" cxnId="{6CD0AF7B-D0A8-FA42-8745-38A7BBCE2DE2}">
      <dgm:prSet/>
      <dgm:spPr/>
      <dgm:t>
        <a:bodyPr/>
        <a:lstStyle/>
        <a:p>
          <a:endParaRPr lang="en-US" sz="3600"/>
        </a:p>
      </dgm:t>
    </dgm:pt>
    <dgm:pt modelId="{388695CD-5ACF-4240-9733-A68F41842823}" type="pres">
      <dgm:prSet presAssocID="{377F7B57-E9DD-4E40-B2FF-1FDAB19F5866}" presName="Name0" presStyleCnt="0">
        <dgm:presLayoutVars>
          <dgm:chMax val="1"/>
          <dgm:chPref val="1"/>
          <dgm:dir/>
          <dgm:animOne val="branch"/>
          <dgm:animLvl val="lvl"/>
        </dgm:presLayoutVars>
      </dgm:prSet>
      <dgm:spPr/>
      <dgm:t>
        <a:bodyPr/>
        <a:lstStyle/>
        <a:p>
          <a:endParaRPr lang="en-US"/>
        </a:p>
      </dgm:t>
    </dgm:pt>
    <dgm:pt modelId="{2D8D502D-5E6D-4E4E-B12D-C061A4DEB8C1}" type="pres">
      <dgm:prSet presAssocID="{5084BA22-330E-E949-ABBD-088F1709ECF7}" presName="singleCycle" presStyleCnt="0"/>
      <dgm:spPr/>
    </dgm:pt>
    <dgm:pt modelId="{ADE5EED5-B341-7347-9C99-A84350E33DA7}" type="pres">
      <dgm:prSet presAssocID="{5084BA22-330E-E949-ABBD-088F1709ECF7}" presName="singleCenter" presStyleLbl="node1" presStyleIdx="0" presStyleCnt="4" custScaleX="123813" custScaleY="129086" custLinFactNeighborX="2280" custLinFactNeighborY="-10392">
        <dgm:presLayoutVars>
          <dgm:chMax val="7"/>
          <dgm:chPref val="7"/>
        </dgm:presLayoutVars>
      </dgm:prSet>
      <dgm:spPr/>
      <dgm:t>
        <a:bodyPr/>
        <a:lstStyle/>
        <a:p>
          <a:endParaRPr lang="en-US"/>
        </a:p>
      </dgm:t>
    </dgm:pt>
    <dgm:pt modelId="{F83FEF4F-0CA3-D345-A46A-887851981922}" type="pres">
      <dgm:prSet presAssocID="{3C20A465-49DA-F74D-A12A-E2E7C1F5E009}" presName="Name56" presStyleLbl="parChTrans1D2" presStyleIdx="0" presStyleCnt="3"/>
      <dgm:spPr/>
      <dgm:t>
        <a:bodyPr/>
        <a:lstStyle/>
        <a:p>
          <a:endParaRPr lang="en-US"/>
        </a:p>
      </dgm:t>
    </dgm:pt>
    <dgm:pt modelId="{D60F88B3-F170-DC47-B4E3-4D2732614370}" type="pres">
      <dgm:prSet presAssocID="{9858409D-25E5-2A4A-8BBA-2CBC29710E80}" presName="text0" presStyleLbl="node1" presStyleIdx="1" presStyleCnt="4" custScaleX="158576" custRadScaleRad="118577" custRadScaleInc="3674">
        <dgm:presLayoutVars>
          <dgm:bulletEnabled val="1"/>
        </dgm:presLayoutVars>
      </dgm:prSet>
      <dgm:spPr/>
      <dgm:t>
        <a:bodyPr/>
        <a:lstStyle/>
        <a:p>
          <a:endParaRPr lang="en-US"/>
        </a:p>
      </dgm:t>
    </dgm:pt>
    <dgm:pt modelId="{A87000C2-D68C-574E-B960-8B45D00D3943}" type="pres">
      <dgm:prSet presAssocID="{AE3C1BCA-6F2D-7E48-9C22-4E4B6DF6469E}" presName="Name56" presStyleLbl="parChTrans1D2" presStyleIdx="1" presStyleCnt="3"/>
      <dgm:spPr/>
      <dgm:t>
        <a:bodyPr/>
        <a:lstStyle/>
        <a:p>
          <a:endParaRPr lang="en-US"/>
        </a:p>
      </dgm:t>
    </dgm:pt>
    <dgm:pt modelId="{ACC6B789-AA63-5A48-A62C-77500CC62B8A}" type="pres">
      <dgm:prSet presAssocID="{5C23BD9E-40A7-F34D-8FF2-B6015BB50584}" presName="text0" presStyleLbl="node1" presStyleIdx="2" presStyleCnt="4" custScaleX="122933" custRadScaleRad="106548" custRadScaleInc="29313">
        <dgm:presLayoutVars>
          <dgm:bulletEnabled val="1"/>
        </dgm:presLayoutVars>
      </dgm:prSet>
      <dgm:spPr/>
      <dgm:t>
        <a:bodyPr/>
        <a:lstStyle/>
        <a:p>
          <a:endParaRPr lang="en-US"/>
        </a:p>
      </dgm:t>
    </dgm:pt>
    <dgm:pt modelId="{4EBEC48F-0CEC-6743-876D-40463AEB8C4A}" type="pres">
      <dgm:prSet presAssocID="{DFE53F8E-ADA2-444B-92A8-C8A892B987FD}" presName="Name56" presStyleLbl="parChTrans1D2" presStyleIdx="2" presStyleCnt="3"/>
      <dgm:spPr/>
      <dgm:t>
        <a:bodyPr/>
        <a:lstStyle/>
        <a:p>
          <a:endParaRPr lang="en-US"/>
        </a:p>
      </dgm:t>
    </dgm:pt>
    <dgm:pt modelId="{9207A4A3-8B97-0941-B6E2-4B028841AAA0}" type="pres">
      <dgm:prSet presAssocID="{A390382E-8840-5246-A0D8-8CEC7F06D79F}" presName="text0" presStyleLbl="node1" presStyleIdx="3" presStyleCnt="4" custScaleX="147434" custRadScaleRad="97127" custRadScaleInc="-24737">
        <dgm:presLayoutVars>
          <dgm:bulletEnabled val="1"/>
        </dgm:presLayoutVars>
      </dgm:prSet>
      <dgm:spPr/>
      <dgm:t>
        <a:bodyPr/>
        <a:lstStyle/>
        <a:p>
          <a:endParaRPr lang="en-US"/>
        </a:p>
      </dgm:t>
    </dgm:pt>
  </dgm:ptLst>
  <dgm:cxnLst>
    <dgm:cxn modelId="{24176461-404A-5547-A456-F3CB99584F59}" srcId="{5084BA22-330E-E949-ABBD-088F1709ECF7}" destId="{5C23BD9E-40A7-F34D-8FF2-B6015BB50584}" srcOrd="1" destOrd="0" parTransId="{AE3C1BCA-6F2D-7E48-9C22-4E4B6DF6469E}" sibTransId="{2384D322-CC2F-574B-8715-236CC337DDE4}"/>
    <dgm:cxn modelId="{6AF23424-EE11-41D1-9F20-7835F64A30C6}" type="presOf" srcId="{AE3C1BCA-6F2D-7E48-9C22-4E4B6DF6469E}" destId="{A87000C2-D68C-574E-B960-8B45D00D3943}" srcOrd="0" destOrd="0" presId="urn:microsoft.com/office/officeart/2008/layout/RadialCluster"/>
    <dgm:cxn modelId="{D979905F-CBF9-4AC5-A9C7-60D77E8FF897}" type="presOf" srcId="{377F7B57-E9DD-4E40-B2FF-1FDAB19F5866}" destId="{388695CD-5ACF-4240-9733-A68F41842823}" srcOrd="0" destOrd="0" presId="urn:microsoft.com/office/officeart/2008/layout/RadialCluster"/>
    <dgm:cxn modelId="{8B894728-5170-4974-AD11-4EB0C24FF576}" type="presOf" srcId="{3C20A465-49DA-F74D-A12A-E2E7C1F5E009}" destId="{F83FEF4F-0CA3-D345-A46A-887851981922}" srcOrd="0" destOrd="0" presId="urn:microsoft.com/office/officeart/2008/layout/RadialCluster"/>
    <dgm:cxn modelId="{265DE8F7-877F-408E-9BDC-613ABE157B2B}" type="presOf" srcId="{5084BA22-330E-E949-ABBD-088F1709ECF7}" destId="{ADE5EED5-B341-7347-9C99-A84350E33DA7}" srcOrd="0" destOrd="0" presId="urn:microsoft.com/office/officeart/2008/layout/RadialCluster"/>
    <dgm:cxn modelId="{35B2D54D-AEF3-41E6-BAB4-DA6CFB517FF1}" type="presOf" srcId="{A390382E-8840-5246-A0D8-8CEC7F06D79F}" destId="{9207A4A3-8B97-0941-B6E2-4B028841AAA0}" srcOrd="0" destOrd="0" presId="urn:microsoft.com/office/officeart/2008/layout/RadialCluster"/>
    <dgm:cxn modelId="{82C79866-04C2-4EAB-A847-485C52DCB5FB}" type="presOf" srcId="{DFE53F8E-ADA2-444B-92A8-C8A892B987FD}" destId="{4EBEC48F-0CEC-6743-876D-40463AEB8C4A}" srcOrd="0" destOrd="0" presId="urn:microsoft.com/office/officeart/2008/layout/RadialCluster"/>
    <dgm:cxn modelId="{64705753-7B2C-EA4B-BAA7-1A4E3A50AD0B}" srcId="{5084BA22-330E-E949-ABBD-088F1709ECF7}" destId="{9858409D-25E5-2A4A-8BBA-2CBC29710E80}" srcOrd="0" destOrd="0" parTransId="{3C20A465-49DA-F74D-A12A-E2E7C1F5E009}" sibTransId="{820C1209-48F2-194C-91BB-DD917601D919}"/>
    <dgm:cxn modelId="{26CC7131-0AB2-4764-8397-527FE86DEBF3}" type="presOf" srcId="{5C23BD9E-40A7-F34D-8FF2-B6015BB50584}" destId="{ACC6B789-AA63-5A48-A62C-77500CC62B8A}" srcOrd="0" destOrd="0" presId="urn:microsoft.com/office/officeart/2008/layout/RadialCluster"/>
    <dgm:cxn modelId="{9197BA92-23D4-5C44-B8A1-93AA41520D40}" srcId="{377F7B57-E9DD-4E40-B2FF-1FDAB19F5866}" destId="{5084BA22-330E-E949-ABBD-088F1709ECF7}" srcOrd="0" destOrd="0" parTransId="{E9C3DCBE-F6F1-A549-947C-5344088DE4CF}" sibTransId="{F47CCB92-4A3F-364B-A2D8-E7E580BD8BA9}"/>
    <dgm:cxn modelId="{7388F1CF-CB52-495A-819E-41E83173FFA2}" type="presOf" srcId="{9858409D-25E5-2A4A-8BBA-2CBC29710E80}" destId="{D60F88B3-F170-DC47-B4E3-4D2732614370}" srcOrd="0" destOrd="0" presId="urn:microsoft.com/office/officeart/2008/layout/RadialCluster"/>
    <dgm:cxn modelId="{6CD0AF7B-D0A8-FA42-8745-38A7BBCE2DE2}" srcId="{5084BA22-330E-E949-ABBD-088F1709ECF7}" destId="{A390382E-8840-5246-A0D8-8CEC7F06D79F}" srcOrd="2" destOrd="0" parTransId="{DFE53F8E-ADA2-444B-92A8-C8A892B987FD}" sibTransId="{3AF46C69-0907-3A45-9503-5FCCF75174D0}"/>
    <dgm:cxn modelId="{7FE1FE2B-3FE6-406E-AD3E-98519D6D9D10}" type="presParOf" srcId="{388695CD-5ACF-4240-9733-A68F41842823}" destId="{2D8D502D-5E6D-4E4E-B12D-C061A4DEB8C1}" srcOrd="0" destOrd="0" presId="urn:microsoft.com/office/officeart/2008/layout/RadialCluster"/>
    <dgm:cxn modelId="{2CF996D3-34DE-4A96-847F-A0299496C9C0}" type="presParOf" srcId="{2D8D502D-5E6D-4E4E-B12D-C061A4DEB8C1}" destId="{ADE5EED5-B341-7347-9C99-A84350E33DA7}" srcOrd="0" destOrd="0" presId="urn:microsoft.com/office/officeart/2008/layout/RadialCluster"/>
    <dgm:cxn modelId="{C2E265B4-50DF-4A3B-9DC4-080C661824D5}" type="presParOf" srcId="{2D8D502D-5E6D-4E4E-B12D-C061A4DEB8C1}" destId="{F83FEF4F-0CA3-D345-A46A-887851981922}" srcOrd="1" destOrd="0" presId="urn:microsoft.com/office/officeart/2008/layout/RadialCluster"/>
    <dgm:cxn modelId="{2E71AE00-AF8B-4ACF-89E9-D40FEE9AF5E5}" type="presParOf" srcId="{2D8D502D-5E6D-4E4E-B12D-C061A4DEB8C1}" destId="{D60F88B3-F170-DC47-B4E3-4D2732614370}" srcOrd="2" destOrd="0" presId="urn:microsoft.com/office/officeart/2008/layout/RadialCluster"/>
    <dgm:cxn modelId="{3A494EB6-F7D4-4B16-A672-07649D62F4E8}" type="presParOf" srcId="{2D8D502D-5E6D-4E4E-B12D-C061A4DEB8C1}" destId="{A87000C2-D68C-574E-B960-8B45D00D3943}" srcOrd="3" destOrd="0" presId="urn:microsoft.com/office/officeart/2008/layout/RadialCluster"/>
    <dgm:cxn modelId="{15433EBF-AD2E-4634-ABE4-FC6308B45D98}" type="presParOf" srcId="{2D8D502D-5E6D-4E4E-B12D-C061A4DEB8C1}" destId="{ACC6B789-AA63-5A48-A62C-77500CC62B8A}" srcOrd="4" destOrd="0" presId="urn:microsoft.com/office/officeart/2008/layout/RadialCluster"/>
    <dgm:cxn modelId="{C6EC345F-A5A1-435D-BC36-2F8A372AD743}" type="presParOf" srcId="{2D8D502D-5E6D-4E4E-B12D-C061A4DEB8C1}" destId="{4EBEC48F-0CEC-6743-876D-40463AEB8C4A}" srcOrd="5" destOrd="0" presId="urn:microsoft.com/office/officeart/2008/layout/RadialCluster"/>
    <dgm:cxn modelId="{490A8F9A-B147-406F-BFFD-7B40379A5A20}" type="presParOf" srcId="{2D8D502D-5E6D-4E4E-B12D-C061A4DEB8C1}" destId="{9207A4A3-8B97-0941-B6E2-4B028841AAA0}" srcOrd="6"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EFF3C-CCC0-C546-AF46-47855196FC48}">
      <dsp:nvSpPr>
        <dsp:cNvPr id="0" name=""/>
        <dsp:cNvSpPr/>
      </dsp:nvSpPr>
      <dsp:spPr>
        <a:xfrm>
          <a:off x="3340881" y="661"/>
          <a:ext cx="1446237" cy="773906"/>
        </a:xfrm>
        <a:prstGeom prst="roundRect">
          <a:avLst>
            <a:gd name="adj" fmla="val 10000"/>
          </a:avLst>
        </a:prstGeom>
        <a:solidFill>
          <a:srgbClr val="2E75B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Search/select category</a:t>
          </a:r>
          <a:endParaRPr lang="en-US" sz="1800" kern="1200" dirty="0"/>
        </a:p>
      </dsp:txBody>
      <dsp:txXfrm>
        <a:off x="3363548" y="23328"/>
        <a:ext cx="1400903" cy="728572"/>
      </dsp:txXfrm>
    </dsp:sp>
    <dsp:sp modelId="{1274BB8C-EF4E-0648-AA39-A94CD3E6C6A0}">
      <dsp:nvSpPr>
        <dsp:cNvPr id="0" name=""/>
        <dsp:cNvSpPr/>
      </dsp:nvSpPr>
      <dsp:spPr>
        <a:xfrm rot="5400000">
          <a:off x="3918892" y="793915"/>
          <a:ext cx="290214" cy="34825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3959522" y="822936"/>
        <a:ext cx="208955" cy="203150"/>
      </dsp:txXfrm>
    </dsp:sp>
    <dsp:sp modelId="{C00E7D93-2C70-8343-ADF1-C3A4F36B9467}">
      <dsp:nvSpPr>
        <dsp:cNvPr id="0" name=""/>
        <dsp:cNvSpPr/>
      </dsp:nvSpPr>
      <dsp:spPr>
        <a:xfrm>
          <a:off x="3340881" y="1161520"/>
          <a:ext cx="1446237" cy="773906"/>
        </a:xfrm>
        <a:prstGeom prst="roundRect">
          <a:avLst>
            <a:gd name="adj" fmla="val 10000"/>
          </a:avLst>
        </a:prstGeom>
        <a:solidFill>
          <a:srgbClr val="2E75B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View alternatives</a:t>
          </a:r>
          <a:endParaRPr lang="en-US" sz="1800" kern="1200" dirty="0"/>
        </a:p>
      </dsp:txBody>
      <dsp:txXfrm>
        <a:off x="3363548" y="1184187"/>
        <a:ext cx="1400903" cy="728572"/>
      </dsp:txXfrm>
    </dsp:sp>
    <dsp:sp modelId="{1860C5AD-653F-DF41-AAF6-343FE50F3463}">
      <dsp:nvSpPr>
        <dsp:cNvPr id="0" name=""/>
        <dsp:cNvSpPr/>
      </dsp:nvSpPr>
      <dsp:spPr>
        <a:xfrm rot="5515080">
          <a:off x="3899373" y="1954774"/>
          <a:ext cx="290377" cy="34825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3941542" y="1983738"/>
        <a:ext cx="208955" cy="203264"/>
      </dsp:txXfrm>
    </dsp:sp>
    <dsp:sp modelId="{554F22CD-7A63-CF43-9D59-A3B46C0D2357}">
      <dsp:nvSpPr>
        <dsp:cNvPr id="0" name=""/>
        <dsp:cNvSpPr/>
      </dsp:nvSpPr>
      <dsp:spPr>
        <a:xfrm>
          <a:off x="3302006" y="2322380"/>
          <a:ext cx="1446237" cy="773906"/>
        </a:xfrm>
        <a:prstGeom prst="roundRect">
          <a:avLst>
            <a:gd name="adj" fmla="val 10000"/>
          </a:avLst>
        </a:prstGeom>
        <a:solidFill>
          <a:srgbClr val="2E75B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View item</a:t>
          </a:r>
          <a:endParaRPr lang="en-US" sz="1800" kern="1200" dirty="0"/>
        </a:p>
      </dsp:txBody>
      <dsp:txXfrm>
        <a:off x="3324673" y="2345047"/>
        <a:ext cx="1400903" cy="728572"/>
      </dsp:txXfrm>
    </dsp:sp>
    <dsp:sp modelId="{D94BD4FB-05A6-CC4A-B63B-7F2638D09344}">
      <dsp:nvSpPr>
        <dsp:cNvPr id="0" name=""/>
        <dsp:cNvSpPr/>
      </dsp:nvSpPr>
      <dsp:spPr>
        <a:xfrm rot="5284920">
          <a:off x="3899373" y="3115634"/>
          <a:ext cx="290377" cy="34825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3938627" y="3144598"/>
        <a:ext cx="208955" cy="203264"/>
      </dsp:txXfrm>
    </dsp:sp>
    <dsp:sp modelId="{0622A48B-F4E1-8749-B9C8-B5160A569489}">
      <dsp:nvSpPr>
        <dsp:cNvPr id="0" name=""/>
        <dsp:cNvSpPr/>
      </dsp:nvSpPr>
      <dsp:spPr>
        <a:xfrm>
          <a:off x="3340881" y="3483239"/>
          <a:ext cx="1446237" cy="773906"/>
        </a:xfrm>
        <a:prstGeom prst="roundRect">
          <a:avLst>
            <a:gd name="adj" fmla="val 10000"/>
          </a:avLst>
        </a:prstGeom>
        <a:solidFill>
          <a:srgbClr val="2E75B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Put in Shopping Bag</a:t>
          </a:r>
          <a:endParaRPr lang="en-US" sz="1800" kern="1200" dirty="0"/>
        </a:p>
      </dsp:txBody>
      <dsp:txXfrm>
        <a:off x="3363548" y="3505906"/>
        <a:ext cx="1400903" cy="728572"/>
      </dsp:txXfrm>
    </dsp:sp>
    <dsp:sp modelId="{FF3BD64B-2927-F74E-8DD7-A6CF0281FDB9}">
      <dsp:nvSpPr>
        <dsp:cNvPr id="0" name=""/>
        <dsp:cNvSpPr/>
      </dsp:nvSpPr>
      <dsp:spPr>
        <a:xfrm rot="5400000">
          <a:off x="3918892" y="4276493"/>
          <a:ext cx="290214" cy="34825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3959522" y="4305514"/>
        <a:ext cx="208955" cy="203150"/>
      </dsp:txXfrm>
    </dsp:sp>
    <dsp:sp modelId="{811BC22D-FDA1-734E-85CD-2E2E52384E3E}">
      <dsp:nvSpPr>
        <dsp:cNvPr id="0" name=""/>
        <dsp:cNvSpPr/>
      </dsp:nvSpPr>
      <dsp:spPr>
        <a:xfrm>
          <a:off x="3340881" y="4644099"/>
          <a:ext cx="1446237" cy="773906"/>
        </a:xfrm>
        <a:prstGeom prst="roundRect">
          <a:avLst>
            <a:gd name="adj" fmla="val 10000"/>
          </a:avLst>
        </a:prstGeom>
        <a:solidFill>
          <a:srgbClr val="2E75B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Check out</a:t>
          </a:r>
          <a:endParaRPr lang="en-US" sz="1800" kern="1200" dirty="0"/>
        </a:p>
      </dsp:txBody>
      <dsp:txXfrm>
        <a:off x="3363548" y="4666766"/>
        <a:ext cx="1400903" cy="728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5EED5-B341-7347-9C99-A84350E33DA7}">
      <dsp:nvSpPr>
        <dsp:cNvPr id="0" name=""/>
        <dsp:cNvSpPr/>
      </dsp:nvSpPr>
      <dsp:spPr>
        <a:xfrm>
          <a:off x="1960108" y="2014359"/>
          <a:ext cx="2094470" cy="2183670"/>
        </a:xfrm>
        <a:prstGeom prst="roundRect">
          <a:avLst/>
        </a:prstGeom>
        <a:solidFill>
          <a:srgbClr val="6600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rPr>
            <a:t>Dialog Manager</a:t>
          </a:r>
          <a:endParaRPr lang="en-US" sz="3200" kern="1200" dirty="0">
            <a:solidFill>
              <a:schemeClr val="bg1"/>
            </a:solidFill>
          </a:endParaRPr>
        </a:p>
      </dsp:txBody>
      <dsp:txXfrm>
        <a:off x="2062352" y="2116603"/>
        <a:ext cx="1889982" cy="1979182"/>
      </dsp:txXfrm>
    </dsp:sp>
    <dsp:sp modelId="{F83FEF4F-0CA3-D345-A46A-887851981922}">
      <dsp:nvSpPr>
        <dsp:cNvPr id="0" name=""/>
        <dsp:cNvSpPr/>
      </dsp:nvSpPr>
      <dsp:spPr>
        <a:xfrm rot="16200036">
          <a:off x="2566881" y="1573881"/>
          <a:ext cx="880956" cy="0"/>
        </a:xfrm>
        <a:custGeom>
          <a:avLst/>
          <a:gdLst/>
          <a:ahLst/>
          <a:cxnLst/>
          <a:rect l="0" t="0" r="0" b="0"/>
          <a:pathLst>
            <a:path>
              <a:moveTo>
                <a:pt x="0" y="0"/>
              </a:moveTo>
              <a:lnTo>
                <a:pt x="880956"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0F88B3-F170-DC47-B4E3-4D2732614370}">
      <dsp:nvSpPr>
        <dsp:cNvPr id="0" name=""/>
        <dsp:cNvSpPr/>
      </dsp:nvSpPr>
      <dsp:spPr>
        <a:xfrm>
          <a:off x="2108721" y="4"/>
          <a:ext cx="1797298" cy="1133398"/>
        </a:xfrm>
        <a:prstGeom prst="roundRect">
          <a:avLst/>
        </a:prstGeom>
        <a:solidFill>
          <a:srgbClr val="008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How we talk about them</a:t>
          </a:r>
          <a:endParaRPr lang="en-US" sz="2400" kern="1200" dirty="0">
            <a:solidFill>
              <a:schemeClr val="bg1"/>
            </a:solidFill>
          </a:endParaRPr>
        </a:p>
      </dsp:txBody>
      <dsp:txXfrm>
        <a:off x="2164049" y="55332"/>
        <a:ext cx="1686642" cy="1022742"/>
      </dsp:txXfrm>
    </dsp:sp>
    <dsp:sp modelId="{A87000C2-D68C-574E-B960-8B45D00D3943}">
      <dsp:nvSpPr>
        <dsp:cNvPr id="0" name=""/>
        <dsp:cNvSpPr/>
      </dsp:nvSpPr>
      <dsp:spPr>
        <a:xfrm rot="3179264">
          <a:off x="3665530" y="4528931"/>
          <a:ext cx="828799" cy="0"/>
        </a:xfrm>
        <a:custGeom>
          <a:avLst/>
          <a:gdLst/>
          <a:ahLst/>
          <a:cxnLst/>
          <a:rect l="0" t="0" r="0" b="0"/>
          <a:pathLst>
            <a:path>
              <a:moveTo>
                <a:pt x="0" y="0"/>
              </a:moveTo>
              <a:lnTo>
                <a:pt x="828799"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C6B789-AA63-5A48-A62C-77500CC62B8A}">
      <dsp:nvSpPr>
        <dsp:cNvPr id="0" name=""/>
        <dsp:cNvSpPr/>
      </dsp:nvSpPr>
      <dsp:spPr>
        <a:xfrm>
          <a:off x="4059961" y="4859832"/>
          <a:ext cx="1393321" cy="1133398"/>
        </a:xfrm>
        <a:prstGeom prst="roundRect">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How we see them</a:t>
          </a:r>
          <a:endParaRPr lang="en-US" sz="2400" kern="1200" dirty="0">
            <a:solidFill>
              <a:schemeClr val="bg1"/>
            </a:solidFill>
          </a:endParaRPr>
        </a:p>
      </dsp:txBody>
      <dsp:txXfrm>
        <a:off x="4115289" y="4915160"/>
        <a:ext cx="1282665" cy="1022742"/>
      </dsp:txXfrm>
    </dsp:sp>
    <dsp:sp modelId="{4EBEC48F-0CEC-6743-876D-40463AEB8C4A}">
      <dsp:nvSpPr>
        <dsp:cNvPr id="0" name=""/>
        <dsp:cNvSpPr/>
      </dsp:nvSpPr>
      <dsp:spPr>
        <a:xfrm rot="7766253">
          <a:off x="1408681" y="4528931"/>
          <a:ext cx="856904" cy="0"/>
        </a:xfrm>
        <a:custGeom>
          <a:avLst/>
          <a:gdLst/>
          <a:ahLst/>
          <a:cxnLst/>
          <a:rect l="0" t="0" r="0" b="0"/>
          <a:pathLst>
            <a:path>
              <a:moveTo>
                <a:pt x="0" y="0"/>
              </a:moveTo>
              <a:lnTo>
                <a:pt x="856904"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07A4A3-8B97-0941-B6E2-4B028841AAA0}">
      <dsp:nvSpPr>
        <dsp:cNvPr id="0" name=""/>
        <dsp:cNvSpPr/>
      </dsp:nvSpPr>
      <dsp:spPr>
        <a:xfrm>
          <a:off x="263342" y="4859832"/>
          <a:ext cx="1671015" cy="1133398"/>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The things in the world</a:t>
          </a:r>
          <a:endParaRPr lang="en-US" sz="2400" kern="1200" dirty="0">
            <a:solidFill>
              <a:schemeClr val="bg1"/>
            </a:solidFill>
          </a:endParaRPr>
        </a:p>
      </dsp:txBody>
      <dsp:txXfrm>
        <a:off x="318670" y="4915160"/>
        <a:ext cx="1560359" cy="1022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5EED5-B341-7347-9C99-A84350E33DA7}">
      <dsp:nvSpPr>
        <dsp:cNvPr id="0" name=""/>
        <dsp:cNvSpPr/>
      </dsp:nvSpPr>
      <dsp:spPr>
        <a:xfrm>
          <a:off x="1452903" y="1340618"/>
          <a:ext cx="1528397" cy="1593489"/>
        </a:xfrm>
        <a:prstGeom prst="roundRect">
          <a:avLst/>
        </a:prstGeom>
        <a:solidFill>
          <a:srgbClr val="6600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Dialog Manager</a:t>
          </a:r>
          <a:endParaRPr lang="en-US" sz="2400" kern="1200" dirty="0">
            <a:solidFill>
              <a:schemeClr val="bg1"/>
            </a:solidFill>
          </a:endParaRPr>
        </a:p>
      </dsp:txBody>
      <dsp:txXfrm>
        <a:off x="1527513" y="1415228"/>
        <a:ext cx="1379177" cy="1444269"/>
      </dsp:txXfrm>
    </dsp:sp>
    <dsp:sp modelId="{F83FEF4F-0CA3-D345-A46A-887851981922}">
      <dsp:nvSpPr>
        <dsp:cNvPr id="0" name=""/>
        <dsp:cNvSpPr/>
      </dsp:nvSpPr>
      <dsp:spPr>
        <a:xfrm rot="16200038">
          <a:off x="1960342" y="1083846"/>
          <a:ext cx="513544" cy="0"/>
        </a:xfrm>
        <a:custGeom>
          <a:avLst/>
          <a:gdLst/>
          <a:ahLst/>
          <a:cxnLst/>
          <a:rect l="0" t="0" r="0" b="0"/>
          <a:pathLst>
            <a:path>
              <a:moveTo>
                <a:pt x="0" y="0"/>
              </a:moveTo>
              <a:lnTo>
                <a:pt x="513544"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0F88B3-F170-DC47-B4E3-4D2732614370}">
      <dsp:nvSpPr>
        <dsp:cNvPr id="0" name=""/>
        <dsp:cNvSpPr/>
      </dsp:nvSpPr>
      <dsp:spPr>
        <a:xfrm>
          <a:off x="1561350" y="0"/>
          <a:ext cx="1311542" cy="827074"/>
        </a:xfrm>
        <a:prstGeom prst="roundRect">
          <a:avLst/>
        </a:prstGeom>
        <a:solidFill>
          <a:srgbClr val="008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How we talk about them</a:t>
          </a:r>
          <a:endParaRPr lang="en-US" sz="1800" kern="1200" dirty="0">
            <a:solidFill>
              <a:schemeClr val="bg1"/>
            </a:solidFill>
          </a:endParaRPr>
        </a:p>
      </dsp:txBody>
      <dsp:txXfrm>
        <a:off x="1601724" y="40374"/>
        <a:ext cx="1230794" cy="746326"/>
      </dsp:txXfrm>
    </dsp:sp>
    <dsp:sp modelId="{A87000C2-D68C-574E-B960-8B45D00D3943}">
      <dsp:nvSpPr>
        <dsp:cNvPr id="0" name=""/>
        <dsp:cNvSpPr/>
      </dsp:nvSpPr>
      <dsp:spPr>
        <a:xfrm rot="3046661">
          <a:off x="2783515" y="3110916"/>
          <a:ext cx="456457" cy="0"/>
        </a:xfrm>
        <a:custGeom>
          <a:avLst/>
          <a:gdLst/>
          <a:ahLst/>
          <a:cxnLst/>
          <a:rect l="0" t="0" r="0" b="0"/>
          <a:pathLst>
            <a:path>
              <a:moveTo>
                <a:pt x="0" y="0"/>
              </a:moveTo>
              <a:lnTo>
                <a:pt x="456457"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C6B789-AA63-5A48-A62C-77500CC62B8A}">
      <dsp:nvSpPr>
        <dsp:cNvPr id="0" name=""/>
        <dsp:cNvSpPr/>
      </dsp:nvSpPr>
      <dsp:spPr>
        <a:xfrm>
          <a:off x="2985228" y="3287725"/>
          <a:ext cx="1016747" cy="827074"/>
        </a:xfrm>
        <a:prstGeom prst="roundRect">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How we see them</a:t>
          </a:r>
          <a:endParaRPr lang="en-US" sz="1800" kern="1200" dirty="0">
            <a:solidFill>
              <a:schemeClr val="bg1"/>
            </a:solidFill>
          </a:endParaRPr>
        </a:p>
      </dsp:txBody>
      <dsp:txXfrm>
        <a:off x="3025602" y="3328099"/>
        <a:ext cx="935999" cy="746326"/>
      </dsp:txXfrm>
    </dsp:sp>
    <dsp:sp modelId="{4EBEC48F-0CEC-6743-876D-40463AEB8C4A}">
      <dsp:nvSpPr>
        <dsp:cNvPr id="0" name=""/>
        <dsp:cNvSpPr/>
      </dsp:nvSpPr>
      <dsp:spPr>
        <a:xfrm rot="7901144">
          <a:off x="1113379" y="3110916"/>
          <a:ext cx="473507" cy="0"/>
        </a:xfrm>
        <a:custGeom>
          <a:avLst/>
          <a:gdLst/>
          <a:ahLst/>
          <a:cxnLst/>
          <a:rect l="0" t="0" r="0" b="0"/>
          <a:pathLst>
            <a:path>
              <a:moveTo>
                <a:pt x="0" y="0"/>
              </a:moveTo>
              <a:lnTo>
                <a:pt x="473507"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07A4A3-8B97-0941-B6E2-4B028841AAA0}">
      <dsp:nvSpPr>
        <dsp:cNvPr id="0" name=""/>
        <dsp:cNvSpPr/>
      </dsp:nvSpPr>
      <dsp:spPr>
        <a:xfrm>
          <a:off x="214723" y="3287725"/>
          <a:ext cx="1219389" cy="827074"/>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The things in the world</a:t>
          </a:r>
          <a:endParaRPr lang="en-US" sz="1800" kern="1200" dirty="0">
            <a:solidFill>
              <a:schemeClr val="bg1"/>
            </a:solidFill>
          </a:endParaRPr>
        </a:p>
      </dsp:txBody>
      <dsp:txXfrm>
        <a:off x="255097" y="3328099"/>
        <a:ext cx="1138641" cy="7463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9B4CB1-318A-4F48-B3D7-6C538ECEB917}" type="datetimeFigureOut">
              <a:rPr lang="en-US" smtClean="0"/>
              <a:t>4/19/2015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59C5E1-46BC-8244-9860-4C19B74C3EB6}" type="slidenum">
              <a:rPr lang="en-US" smtClean="0"/>
              <a:t>‹#›</a:t>
            </a:fld>
            <a:endParaRPr lang="en-US"/>
          </a:p>
        </p:txBody>
      </p:sp>
    </p:spTree>
    <p:extLst>
      <p:ext uri="{BB962C8B-B14F-4D97-AF65-F5344CB8AC3E}">
        <p14:creationId xmlns:p14="http://schemas.microsoft.com/office/powerpoint/2010/main" val="3230475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65E86-23B3-467F-A5BA-BF81CCE2CFDD}" type="datetimeFigureOut">
              <a:rPr lang="en-US" smtClean="0"/>
              <a:t>4/19/2015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BF183-EE9B-4828-83EE-E5131770C565}" type="slidenum">
              <a:rPr lang="en-US" smtClean="0"/>
              <a:t>‹#›</a:t>
            </a:fld>
            <a:endParaRPr lang="en-US"/>
          </a:p>
        </p:txBody>
      </p:sp>
    </p:spTree>
    <p:extLst>
      <p:ext uri="{BB962C8B-B14F-4D97-AF65-F5344CB8AC3E}">
        <p14:creationId xmlns:p14="http://schemas.microsoft.com/office/powerpoint/2010/main" val="2763798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A person is using a tablet to buy some clothing. They have already put a jacket in their cart and have a running total. They see a scarf that was suggested as an accessory and they are interested in it. They ask if it is in budget.</a:t>
            </a:r>
          </a:p>
          <a:p>
            <a:r>
              <a:rPr lang="en-US" dirty="0" smtClean="0"/>
              <a:t>Setting:</a:t>
            </a:r>
          </a:p>
          <a:p>
            <a:pPr lvl="1"/>
            <a:r>
              <a:rPr lang="en-US" dirty="0" smtClean="0"/>
              <a:t>At home completing a clothing purchase using a tablet</a:t>
            </a:r>
          </a:p>
          <a:p>
            <a:pPr lvl="1"/>
            <a:r>
              <a:rPr lang="en-US" dirty="0" smtClean="0"/>
              <a:t>Has a budget management service</a:t>
            </a:r>
          </a:p>
          <a:p>
            <a:pPr lvl="1"/>
            <a:r>
              <a:rPr lang="en-US" dirty="0" smtClean="0"/>
              <a:t>Has an established relationship with the virtual agent</a:t>
            </a:r>
          </a:p>
          <a:p>
            <a:r>
              <a:rPr lang="en-US" dirty="0" smtClean="0"/>
              <a:t>Previously:</a:t>
            </a:r>
          </a:p>
          <a:p>
            <a:pPr lvl="1"/>
            <a:r>
              <a:rPr lang="en-US" dirty="0" smtClean="0"/>
              <a:t>Added a jacket in the shopping cart</a:t>
            </a:r>
          </a:p>
          <a:p>
            <a:r>
              <a:rPr lang="en-US" dirty="0" smtClean="0"/>
              <a:t>Current Activity:</a:t>
            </a:r>
          </a:p>
          <a:p>
            <a:pPr lvl="1"/>
            <a:r>
              <a:rPr lang="en-US" dirty="0" smtClean="0"/>
              <a:t>Viewing a suggested scarf and considering buying it</a:t>
            </a:r>
          </a:p>
          <a:p>
            <a:r>
              <a:rPr lang="en-US" dirty="0" smtClean="0"/>
              <a:t>[shot: over the shoulder of the human leading up to the human saying…]</a:t>
            </a:r>
          </a:p>
          <a:p>
            <a:r>
              <a:rPr lang="en-US" dirty="0" smtClean="0"/>
              <a:t>Human: “Oh wait! Do I have enough in my budget for this one?”</a:t>
            </a:r>
          </a:p>
          <a:p>
            <a:r>
              <a:rPr lang="en-US" dirty="0" smtClean="0"/>
              <a:t>[shot: close up of tablet screen and human hand then agent says …]</a:t>
            </a:r>
          </a:p>
          <a:p>
            <a:r>
              <a:rPr lang="en-US" dirty="0" smtClean="0"/>
              <a:t>Virtual Agent: “Well, not if you also purchase the jacket.”</a:t>
            </a:r>
          </a:p>
          <a:p>
            <a:r>
              <a:rPr lang="en-US" dirty="0" smtClean="0"/>
              <a:t>[shot: tablet screen shows jacket from cart and budget overage that would occur…]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2</a:t>
            </a:fld>
            <a:endParaRPr lang="en-US"/>
          </a:p>
        </p:txBody>
      </p:sp>
    </p:spTree>
    <p:extLst>
      <p:ext uri="{BB962C8B-B14F-4D97-AF65-F5344CB8AC3E}">
        <p14:creationId xmlns:p14="http://schemas.microsoft.com/office/powerpoint/2010/main" val="1443126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12</a:t>
            </a:fld>
            <a:endParaRPr lang="en-US"/>
          </a:p>
        </p:txBody>
      </p:sp>
    </p:spTree>
    <p:extLst>
      <p:ext uri="{BB962C8B-B14F-4D97-AF65-F5344CB8AC3E}">
        <p14:creationId xmlns:p14="http://schemas.microsoft.com/office/powerpoint/2010/main" val="1118710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points:</a:t>
            </a:r>
          </a:p>
          <a:p>
            <a:r>
              <a:rPr lang="en-US" dirty="0" smtClean="0"/>
              <a:t>Evolutionary</a:t>
            </a:r>
            <a:r>
              <a:rPr lang="en-US" baseline="0" dirty="0" smtClean="0"/>
              <a:t> change required in Project Development Methods: Agile development needs to be extended to Business Requirements and Architecture.</a:t>
            </a:r>
          </a:p>
          <a:p>
            <a:r>
              <a:rPr lang="en-US" dirty="0" smtClean="0"/>
              <a:t>1. Delay final detailed costs</a:t>
            </a:r>
          </a:p>
          <a:p>
            <a:r>
              <a:rPr lang="en-US" dirty="0" smtClean="0"/>
              <a:t>2-4 Can’t silo!</a:t>
            </a:r>
          </a:p>
          <a:p>
            <a:r>
              <a:rPr lang="en-US" dirty="0" smtClean="0"/>
              <a:t>4. Communication and collaboration is key: It</a:t>
            </a:r>
            <a:r>
              <a:rPr lang="en-US" baseline="0" dirty="0" smtClean="0"/>
              <a:t> takes advanced dialogs to build advanced dialog systems (as per our Advanced Dialog Forum – invite to join and to continue the conversation)</a:t>
            </a:r>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13</a:t>
            </a:fld>
            <a:endParaRPr lang="en-US"/>
          </a:p>
        </p:txBody>
      </p:sp>
    </p:spTree>
    <p:extLst>
      <p:ext uri="{BB962C8B-B14F-4D97-AF65-F5344CB8AC3E}">
        <p14:creationId xmlns:p14="http://schemas.microsoft.com/office/powerpoint/2010/main" val="65468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how the analysis of this snippet</a:t>
            </a:r>
            <a:r>
              <a:rPr lang="en-US" baseline="0" dirty="0" smtClean="0"/>
              <a:t> can give us some insight into designing for the future.</a:t>
            </a:r>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15</a:t>
            </a:fld>
            <a:endParaRPr lang="en-US"/>
          </a:p>
        </p:txBody>
      </p:sp>
    </p:spTree>
    <p:extLst>
      <p:ext uri="{BB962C8B-B14F-4D97-AF65-F5344CB8AC3E}">
        <p14:creationId xmlns:p14="http://schemas.microsoft.com/office/powerpoint/2010/main" val="3386931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in business requirements</a:t>
            </a:r>
            <a:r>
              <a:rPr lang="en-US" baseline="0" dirty="0" smtClean="0"/>
              <a:t> means change in the response.</a:t>
            </a:r>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17</a:t>
            </a:fld>
            <a:endParaRPr lang="en-US"/>
          </a:p>
        </p:txBody>
      </p:sp>
    </p:spTree>
    <p:extLst>
      <p:ext uri="{BB962C8B-B14F-4D97-AF65-F5344CB8AC3E}">
        <p14:creationId xmlns:p14="http://schemas.microsoft.com/office/powerpoint/2010/main" val="310599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in business requirements</a:t>
            </a:r>
            <a:r>
              <a:rPr lang="en-US" baseline="0" dirty="0" smtClean="0"/>
              <a:t> means change in the response.  Need to focus not on what CAN happen, but what SHOULD happen</a:t>
            </a:r>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18</a:t>
            </a:fld>
            <a:endParaRPr lang="en-US"/>
          </a:p>
        </p:txBody>
      </p:sp>
    </p:spTree>
    <p:extLst>
      <p:ext uri="{BB962C8B-B14F-4D97-AF65-F5344CB8AC3E}">
        <p14:creationId xmlns:p14="http://schemas.microsoft.com/office/powerpoint/2010/main" val="310599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Subtle</a:t>
            </a:r>
            <a:r>
              <a:rPr lang="en-US" baseline="0" dirty="0" smtClean="0"/>
              <a:t> changes in business requirements lead to different responses</a:t>
            </a:r>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19</a:t>
            </a:fld>
            <a:endParaRPr lang="en-US"/>
          </a:p>
        </p:txBody>
      </p:sp>
    </p:spTree>
    <p:extLst>
      <p:ext uri="{BB962C8B-B14F-4D97-AF65-F5344CB8AC3E}">
        <p14:creationId xmlns:p14="http://schemas.microsoft.com/office/powerpoint/2010/main" val="406766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20</a:t>
            </a:fld>
            <a:endParaRPr lang="en-US"/>
          </a:p>
        </p:txBody>
      </p:sp>
    </p:spTree>
    <p:extLst>
      <p:ext uri="{BB962C8B-B14F-4D97-AF65-F5344CB8AC3E}">
        <p14:creationId xmlns:p14="http://schemas.microsoft.com/office/powerpoint/2010/main" val="1551611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22</a:t>
            </a:fld>
            <a:endParaRPr lang="en-US"/>
          </a:p>
        </p:txBody>
      </p:sp>
    </p:spTree>
    <p:extLst>
      <p:ext uri="{BB962C8B-B14F-4D97-AF65-F5344CB8AC3E}">
        <p14:creationId xmlns:p14="http://schemas.microsoft.com/office/powerpoint/2010/main" val="1105483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Organize the past by tasks,</a:t>
            </a:r>
            <a:r>
              <a:rPr lang="en-US" baseline="0" dirty="0" smtClean="0"/>
              <a:t> organize the future by </a:t>
            </a:r>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23</a:t>
            </a:fld>
            <a:endParaRPr lang="en-US"/>
          </a:p>
        </p:txBody>
      </p:sp>
    </p:spTree>
    <p:extLst>
      <p:ext uri="{BB962C8B-B14F-4D97-AF65-F5344CB8AC3E}">
        <p14:creationId xmlns:p14="http://schemas.microsoft.com/office/powerpoint/2010/main" val="3035001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24</a:t>
            </a:fld>
            <a:endParaRPr lang="en-US"/>
          </a:p>
        </p:txBody>
      </p:sp>
    </p:spTree>
    <p:extLst>
      <p:ext uri="{BB962C8B-B14F-4D97-AF65-F5344CB8AC3E}">
        <p14:creationId xmlns:p14="http://schemas.microsoft.com/office/powerpoint/2010/main" val="237318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4</a:t>
            </a:fld>
            <a:endParaRPr lang="en-US"/>
          </a:p>
        </p:txBody>
      </p:sp>
    </p:spTree>
    <p:extLst>
      <p:ext uri="{BB962C8B-B14F-4D97-AF65-F5344CB8AC3E}">
        <p14:creationId xmlns:p14="http://schemas.microsoft.com/office/powerpoint/2010/main" val="516592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NL interface cannot be developed in isolation from the rest of the application</a:t>
            </a:r>
          </a:p>
          <a:p>
            <a:pPr lvl="1"/>
            <a:r>
              <a:rPr lang="en-US" dirty="0" smtClean="0"/>
              <a:t>The dialog manager is managing the task flow, not just the dialog flow</a:t>
            </a:r>
          </a:p>
          <a:p>
            <a:pPr lvl="1"/>
            <a:r>
              <a:rPr lang="en-US" dirty="0" smtClean="0"/>
              <a:t>The description of objects, both by the caller and the system, are tied to the visual image and the users mental categorization of the object</a:t>
            </a:r>
          </a:p>
          <a:p>
            <a:pPr lvl="1"/>
            <a:r>
              <a:rPr lang="en-US" dirty="0" smtClean="0"/>
              <a:t>The underlying representation of the object must reflect the words people use to refer to objects</a:t>
            </a:r>
          </a:p>
        </p:txBody>
      </p:sp>
      <p:sp>
        <p:nvSpPr>
          <p:cNvPr id="4" name="Slide Number Placeholder 3"/>
          <p:cNvSpPr>
            <a:spLocks noGrp="1"/>
          </p:cNvSpPr>
          <p:nvPr>
            <p:ph type="sldNum" sz="quarter" idx="10"/>
          </p:nvPr>
        </p:nvSpPr>
        <p:spPr/>
        <p:txBody>
          <a:bodyPr/>
          <a:lstStyle/>
          <a:p>
            <a:fld id="{F8BBF183-EE9B-4828-83EE-E5131770C565}" type="slidenum">
              <a:rPr lang="en-US" smtClean="0"/>
              <a:t>26</a:t>
            </a:fld>
            <a:endParaRPr lang="en-US"/>
          </a:p>
        </p:txBody>
      </p:sp>
    </p:spTree>
    <p:extLst>
      <p:ext uri="{BB962C8B-B14F-4D97-AF65-F5344CB8AC3E}">
        <p14:creationId xmlns:p14="http://schemas.microsoft.com/office/powerpoint/2010/main" val="758086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the dialog representation / language require of the underlying object representation?</a:t>
            </a:r>
          </a:p>
          <a:p>
            <a:pPr lvl="1"/>
            <a:r>
              <a:rPr lang="en-US" dirty="0" smtClean="0"/>
              <a:t>Simplest example of this is when referring to people with a pronoun, the gender of that person has to be represented</a:t>
            </a:r>
          </a:p>
          <a:p>
            <a:pPr lvl="1"/>
            <a:r>
              <a:rPr lang="en-US" dirty="0" smtClean="0"/>
              <a:t>Representation of products need to have the visible and typical facets of that object explicitly represented</a:t>
            </a:r>
          </a:p>
          <a:p>
            <a:pPr lvl="2"/>
            <a:r>
              <a:rPr lang="en-US" dirty="0" smtClean="0"/>
              <a:t>If color is not explicitly represented, can’t ask “How much are the brown ones?”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27</a:t>
            </a:fld>
            <a:endParaRPr lang="en-US"/>
          </a:p>
        </p:txBody>
      </p:sp>
    </p:spTree>
    <p:extLst>
      <p:ext uri="{BB962C8B-B14F-4D97-AF65-F5344CB8AC3E}">
        <p14:creationId xmlns:p14="http://schemas.microsoft.com/office/powerpoint/2010/main" val="3708410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28</a:t>
            </a:fld>
            <a:endParaRPr lang="en-US"/>
          </a:p>
        </p:txBody>
      </p:sp>
    </p:spTree>
    <p:extLst>
      <p:ext uri="{BB962C8B-B14F-4D97-AF65-F5344CB8AC3E}">
        <p14:creationId xmlns:p14="http://schemas.microsoft.com/office/powerpoint/2010/main" val="2373185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previous speakers talked about desirable and inevitable functionality that is just over the technology horizon. Clearly in order to build things like this we will need more sophisticated methodologies. In the following section I will talk about how to approach an actual implementation. I'll show one way to think about implementing this scenario.</a:t>
            </a:r>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29</a:t>
            </a:fld>
            <a:endParaRPr lang="en-US"/>
          </a:p>
        </p:txBody>
      </p:sp>
    </p:spTree>
    <p:extLst>
      <p:ext uri="{BB962C8B-B14F-4D97-AF65-F5344CB8AC3E}">
        <p14:creationId xmlns:p14="http://schemas.microsoft.com/office/powerpoint/2010/main" val="1358663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Working</a:t>
            </a:r>
            <a:r>
              <a:rPr lang="en-US" baseline="0" dirty="0" smtClean="0"/>
              <a:t> prototype showing a</a:t>
            </a:r>
            <a:r>
              <a:rPr lang="en-US" dirty="0" smtClean="0"/>
              <a:t> person with a tablet buying</a:t>
            </a:r>
            <a:r>
              <a:rPr lang="en-US" baseline="0" dirty="0" smtClean="0"/>
              <a:t> </a:t>
            </a:r>
            <a:r>
              <a:rPr lang="en-US" dirty="0" smtClean="0"/>
              <a:t>clothing. A jacket is already in their cart. A blue top was suggested as an accessory and they are interested in it. They ask if it is in budget.</a:t>
            </a:r>
          </a:p>
          <a:p>
            <a:r>
              <a:rPr lang="en-US" dirty="0" smtClean="0"/>
              <a:t>Setting:</a:t>
            </a:r>
          </a:p>
          <a:p>
            <a:pPr lvl="1"/>
            <a:r>
              <a:rPr lang="en-US" dirty="0" smtClean="0"/>
              <a:t>At home completing a clothing purchase using a tablet</a:t>
            </a:r>
          </a:p>
          <a:p>
            <a:pPr lvl="1"/>
            <a:r>
              <a:rPr lang="en-US" dirty="0" smtClean="0"/>
              <a:t>Has a budget management service</a:t>
            </a:r>
          </a:p>
          <a:p>
            <a:pPr lvl="1"/>
            <a:r>
              <a:rPr lang="en-US" dirty="0" smtClean="0"/>
              <a:t>Has an established relationship with the virtual agent</a:t>
            </a:r>
          </a:p>
          <a:p>
            <a:r>
              <a:rPr lang="en-US" dirty="0" smtClean="0"/>
              <a:t>Previously:</a:t>
            </a:r>
          </a:p>
          <a:p>
            <a:pPr lvl="1"/>
            <a:r>
              <a:rPr lang="en-US" dirty="0" smtClean="0"/>
              <a:t>Added a jacket in the shopping cart</a:t>
            </a:r>
          </a:p>
          <a:p>
            <a:r>
              <a:rPr lang="en-US" dirty="0" smtClean="0"/>
              <a:t>Current Activity:</a:t>
            </a:r>
          </a:p>
          <a:p>
            <a:pPr lvl="1"/>
            <a:r>
              <a:rPr lang="en-US" dirty="0" smtClean="0"/>
              <a:t>Viewing a suggested scarf and considering buying it</a:t>
            </a:r>
          </a:p>
          <a:p>
            <a:r>
              <a:rPr lang="en-US" dirty="0" smtClean="0"/>
              <a:t>[shot: over the shoulder of the human leading up to the human saying…]</a:t>
            </a:r>
          </a:p>
          <a:p>
            <a:r>
              <a:rPr lang="en-US" dirty="0" smtClean="0"/>
              <a:t>Human: “Oh wait! Do I have enough in my budget for this one?”</a:t>
            </a:r>
          </a:p>
          <a:p>
            <a:r>
              <a:rPr lang="en-US" dirty="0" smtClean="0"/>
              <a:t>[shot: close up of tablet screen and human hand then agent says …]</a:t>
            </a:r>
          </a:p>
          <a:p>
            <a:r>
              <a:rPr lang="en-US" dirty="0" smtClean="0"/>
              <a:t>Virtual Agent: “Well, not if you also purchase the jacket.”</a:t>
            </a:r>
          </a:p>
          <a:p>
            <a:r>
              <a:rPr lang="en-US" dirty="0" smtClean="0"/>
              <a:t>[shot: tablet screen shows jacket from cart and budget overage that would occur…]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31</a:t>
            </a:fld>
            <a:endParaRPr lang="en-US"/>
          </a:p>
        </p:txBody>
      </p:sp>
    </p:spTree>
    <p:extLst>
      <p:ext uri="{BB962C8B-B14F-4D97-AF65-F5344CB8AC3E}">
        <p14:creationId xmlns:p14="http://schemas.microsoft.com/office/powerpoint/2010/main" val="1373436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A person is using a tablet to buy some clothing. They have already put a jacket in their cart and have a running total. They see a scarf that was suggested as an accessory and they are interested in it. They ask if it is in budget.</a:t>
            </a:r>
          </a:p>
          <a:p>
            <a:r>
              <a:rPr lang="en-US" dirty="0" smtClean="0"/>
              <a:t>Setting:</a:t>
            </a:r>
          </a:p>
          <a:p>
            <a:pPr lvl="1"/>
            <a:r>
              <a:rPr lang="en-US" dirty="0" smtClean="0"/>
              <a:t>At home completing a clothing purchase using a tablet</a:t>
            </a:r>
          </a:p>
          <a:p>
            <a:pPr lvl="1"/>
            <a:r>
              <a:rPr lang="en-US" dirty="0" smtClean="0"/>
              <a:t>Has a budget management service</a:t>
            </a:r>
          </a:p>
          <a:p>
            <a:pPr lvl="1"/>
            <a:r>
              <a:rPr lang="en-US" dirty="0" smtClean="0"/>
              <a:t>Has an established relationship with the virtual agent</a:t>
            </a:r>
          </a:p>
          <a:p>
            <a:r>
              <a:rPr lang="en-US" dirty="0" smtClean="0"/>
              <a:t>Previously:</a:t>
            </a:r>
          </a:p>
          <a:p>
            <a:pPr lvl="1"/>
            <a:r>
              <a:rPr lang="en-US" dirty="0" smtClean="0"/>
              <a:t>Added a jacket in the shopping cart</a:t>
            </a:r>
          </a:p>
          <a:p>
            <a:r>
              <a:rPr lang="en-US" dirty="0" smtClean="0"/>
              <a:t>Current Activity:</a:t>
            </a:r>
          </a:p>
          <a:p>
            <a:pPr lvl="1"/>
            <a:r>
              <a:rPr lang="en-US" dirty="0" smtClean="0"/>
              <a:t>Viewing a suggested scarf and considering buying it</a:t>
            </a:r>
          </a:p>
          <a:p>
            <a:r>
              <a:rPr lang="en-US" dirty="0" smtClean="0"/>
              <a:t>[shot: over the shoulder of the human leading up to the human saying…]</a:t>
            </a:r>
          </a:p>
          <a:p>
            <a:r>
              <a:rPr lang="en-US" dirty="0" smtClean="0"/>
              <a:t>Human: “Oh wait! Do I have enough in my budget for this one?”</a:t>
            </a:r>
          </a:p>
          <a:p>
            <a:r>
              <a:rPr lang="en-US" dirty="0" smtClean="0"/>
              <a:t>[shot: close up of tablet screen and human hand then agent says …]</a:t>
            </a:r>
          </a:p>
          <a:p>
            <a:r>
              <a:rPr lang="en-US" dirty="0" smtClean="0"/>
              <a:t>Virtual Agent: “Well, not if you also purchase the jacket.”</a:t>
            </a:r>
          </a:p>
          <a:p>
            <a:r>
              <a:rPr lang="en-US" dirty="0" smtClean="0"/>
              <a:t>[shot: tablet screen shows jacket from cart and budget overage that would occur…]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38</a:t>
            </a:fld>
            <a:endParaRPr lang="en-US"/>
          </a:p>
        </p:txBody>
      </p:sp>
    </p:spTree>
    <p:extLst>
      <p:ext uri="{BB962C8B-B14F-4D97-AF65-F5344CB8AC3E}">
        <p14:creationId xmlns:p14="http://schemas.microsoft.com/office/powerpoint/2010/main" val="1373436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42</a:t>
            </a:fld>
            <a:endParaRPr lang="en-US"/>
          </a:p>
        </p:txBody>
      </p:sp>
    </p:spTree>
    <p:extLst>
      <p:ext uri="{BB962C8B-B14F-4D97-AF65-F5344CB8AC3E}">
        <p14:creationId xmlns:p14="http://schemas.microsoft.com/office/powerpoint/2010/main" val="212756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5</a:t>
            </a:fld>
            <a:endParaRPr lang="en-US"/>
          </a:p>
        </p:txBody>
      </p:sp>
    </p:spTree>
    <p:extLst>
      <p:ext uri="{BB962C8B-B14F-4D97-AF65-F5344CB8AC3E}">
        <p14:creationId xmlns:p14="http://schemas.microsoft.com/office/powerpoint/2010/main" val="2514380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6</a:t>
            </a:fld>
            <a:endParaRPr lang="en-US"/>
          </a:p>
        </p:txBody>
      </p:sp>
    </p:spTree>
    <p:extLst>
      <p:ext uri="{BB962C8B-B14F-4D97-AF65-F5344CB8AC3E}">
        <p14:creationId xmlns:p14="http://schemas.microsoft.com/office/powerpoint/2010/main" val="1587667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7</a:t>
            </a:fld>
            <a:endParaRPr lang="en-US"/>
          </a:p>
        </p:txBody>
      </p:sp>
    </p:spTree>
    <p:extLst>
      <p:ext uri="{BB962C8B-B14F-4D97-AF65-F5344CB8AC3E}">
        <p14:creationId xmlns:p14="http://schemas.microsoft.com/office/powerpoint/2010/main" val="210393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8</a:t>
            </a:fld>
            <a:endParaRPr lang="en-US"/>
          </a:p>
        </p:txBody>
      </p:sp>
    </p:spTree>
    <p:extLst>
      <p:ext uri="{BB962C8B-B14F-4D97-AF65-F5344CB8AC3E}">
        <p14:creationId xmlns:p14="http://schemas.microsoft.com/office/powerpoint/2010/main" val="210393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9</a:t>
            </a:fld>
            <a:endParaRPr lang="en-US"/>
          </a:p>
        </p:txBody>
      </p:sp>
    </p:spTree>
    <p:extLst>
      <p:ext uri="{BB962C8B-B14F-4D97-AF65-F5344CB8AC3E}">
        <p14:creationId xmlns:p14="http://schemas.microsoft.com/office/powerpoint/2010/main" val="1118710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Requires</a:t>
            </a:r>
            <a:r>
              <a:rPr lang="en-US" baseline="0" dirty="0" smtClean="0"/>
              <a:t> evolutionary change</a:t>
            </a:r>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10</a:t>
            </a:fld>
            <a:endParaRPr lang="en-US"/>
          </a:p>
        </p:txBody>
      </p:sp>
    </p:spTree>
    <p:extLst>
      <p:ext uri="{BB962C8B-B14F-4D97-AF65-F5344CB8AC3E}">
        <p14:creationId xmlns:p14="http://schemas.microsoft.com/office/powerpoint/2010/main" val="111871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BF183-EE9B-4828-83EE-E5131770C565}" type="slidenum">
              <a:rPr lang="en-US" smtClean="0"/>
              <a:t>11</a:t>
            </a:fld>
            <a:endParaRPr lang="en-US"/>
          </a:p>
        </p:txBody>
      </p:sp>
    </p:spTree>
    <p:extLst>
      <p:ext uri="{BB962C8B-B14F-4D97-AF65-F5344CB8AC3E}">
        <p14:creationId xmlns:p14="http://schemas.microsoft.com/office/powerpoint/2010/main" val="111871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Date Placeholder 6"/>
          <p:cNvSpPr>
            <a:spLocks noGrp="1"/>
          </p:cNvSpPr>
          <p:nvPr>
            <p:ph type="dt" sz="half" idx="10"/>
          </p:nvPr>
        </p:nvSpPr>
        <p:spPr/>
        <p:txBody>
          <a:bodyPr/>
          <a:lstStyle>
            <a:lvl1pPr>
              <a:defRPr/>
            </a:lvl1pPr>
          </a:lstStyle>
          <a:p>
            <a:r>
              <a:rPr lang="en-US" dirty="0" smtClean="0"/>
              <a:t>April 20, 2015 Mobile Voice Conference</a:t>
            </a:r>
            <a:endParaRPr lang="en-US" dirty="0"/>
          </a:p>
        </p:txBody>
      </p:sp>
      <p:sp>
        <p:nvSpPr>
          <p:cNvPr id="8" name="Footer Placeholder 7"/>
          <p:cNvSpPr>
            <a:spLocks noGrp="1"/>
          </p:cNvSpPr>
          <p:nvPr>
            <p:ph type="ftr" sz="quarter" idx="11"/>
          </p:nvPr>
        </p:nvSpPr>
        <p:spPr/>
        <p:txBody>
          <a:bodyPr/>
          <a:lstStyle/>
          <a:p>
            <a:r>
              <a:rPr lang="en-US" dirty="0" smtClean="0"/>
              <a:t>Creating an Advanced Dialog Application</a:t>
            </a:r>
            <a:endParaRPr lang="en-US" dirty="0"/>
          </a:p>
        </p:txBody>
      </p:sp>
      <p:sp>
        <p:nvSpPr>
          <p:cNvPr id="9" name="Slide Number Placeholder 8"/>
          <p:cNvSpPr>
            <a:spLocks noGrp="1"/>
          </p:cNvSpPr>
          <p:nvPr>
            <p:ph type="sldNum" sz="quarter" idx="12"/>
          </p:nvPr>
        </p:nvSpPr>
        <p:spPr/>
        <p:txBody>
          <a:bodyPr/>
          <a:lstStyle/>
          <a:p>
            <a:r>
              <a:rPr lang="en-US" dirty="0" smtClean="0"/>
              <a:t>Slide </a:t>
            </a:r>
            <a:fld id="{533200FA-CC72-40F1-A333-605CE3E81AB0}" type="slidenum">
              <a:rPr lang="en-US" smtClean="0"/>
              <a:pPr/>
              <a:t>‹#›</a:t>
            </a:fld>
            <a:endParaRPr lang="en-US" dirty="0"/>
          </a:p>
        </p:txBody>
      </p:sp>
    </p:spTree>
    <p:extLst>
      <p:ext uri="{BB962C8B-B14F-4D97-AF65-F5344CB8AC3E}">
        <p14:creationId xmlns:p14="http://schemas.microsoft.com/office/powerpoint/2010/main" val="18225535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3/17/2015</a:t>
            </a:r>
            <a:endParaRPr lang="en-US"/>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a:t>
            </a:fld>
            <a:endParaRPr lang="en-US"/>
          </a:p>
        </p:txBody>
      </p:sp>
    </p:spTree>
    <p:extLst>
      <p:ext uri="{BB962C8B-B14F-4D97-AF65-F5344CB8AC3E}">
        <p14:creationId xmlns:p14="http://schemas.microsoft.com/office/powerpoint/2010/main" val="404212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3/17/2015</a:t>
            </a:r>
            <a:endParaRPr lang="en-US"/>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a:t>
            </a:fld>
            <a:endParaRPr lang="en-US"/>
          </a:p>
        </p:txBody>
      </p:sp>
    </p:spTree>
    <p:extLst>
      <p:ext uri="{BB962C8B-B14F-4D97-AF65-F5344CB8AC3E}">
        <p14:creationId xmlns:p14="http://schemas.microsoft.com/office/powerpoint/2010/main" val="13021803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April 20, 2015 Mobile Voice Conference</a:t>
            </a:r>
            <a:endParaRPr lang="en-US" dirty="0"/>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a:t>
            </a:fld>
            <a:endParaRPr lang="en-US" dirty="0"/>
          </a:p>
        </p:txBody>
      </p:sp>
    </p:spTree>
    <p:extLst>
      <p:ext uri="{BB962C8B-B14F-4D97-AF65-F5344CB8AC3E}">
        <p14:creationId xmlns:p14="http://schemas.microsoft.com/office/powerpoint/2010/main" val="20302764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April 20, 2015 Mobile Voice Conference</a:t>
            </a:r>
            <a:endParaRPr lang="en-US" dirty="0"/>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a:t>
            </a:fld>
            <a:endParaRPr lang="en-US"/>
          </a:p>
        </p:txBody>
      </p:sp>
    </p:spTree>
    <p:extLst>
      <p:ext uri="{BB962C8B-B14F-4D97-AF65-F5344CB8AC3E}">
        <p14:creationId xmlns:p14="http://schemas.microsoft.com/office/powerpoint/2010/main" val="35646815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April 20, 2015 Mobile Voice Conference</a:t>
            </a:r>
            <a:endParaRPr lang="en-US" dirty="0"/>
          </a:p>
        </p:txBody>
      </p:sp>
      <p:sp>
        <p:nvSpPr>
          <p:cNvPr id="6" name="Footer Placeholder 5"/>
          <p:cNvSpPr>
            <a:spLocks noGrp="1"/>
          </p:cNvSpPr>
          <p:nvPr>
            <p:ph type="ftr" sz="quarter" idx="11"/>
          </p:nvPr>
        </p:nvSpPr>
        <p:spPr/>
        <p:txBody>
          <a:bodyPr/>
          <a:lstStyle/>
          <a:p>
            <a:r>
              <a:rPr lang="en-US" smtClean="0"/>
              <a:t>Creating an Advanced Dialog Application</a:t>
            </a:r>
            <a:endParaRPr lang="en-US"/>
          </a:p>
        </p:txBody>
      </p:sp>
      <p:sp>
        <p:nvSpPr>
          <p:cNvPr id="7" name="Slide Number Placeholder 6"/>
          <p:cNvSpPr>
            <a:spLocks noGrp="1"/>
          </p:cNvSpPr>
          <p:nvPr>
            <p:ph type="sldNum" sz="quarter" idx="12"/>
          </p:nvPr>
        </p:nvSpPr>
        <p:spPr/>
        <p:txBody>
          <a:bodyPr/>
          <a:lstStyle/>
          <a:p>
            <a:fld id="{533200FA-CC72-40F1-A333-605CE3E81AB0}" type="slidenum">
              <a:rPr lang="en-US" smtClean="0"/>
              <a:pPr/>
              <a:t>‹#›</a:t>
            </a:fld>
            <a:endParaRPr lang="en-US"/>
          </a:p>
        </p:txBody>
      </p:sp>
    </p:spTree>
    <p:extLst>
      <p:ext uri="{BB962C8B-B14F-4D97-AF65-F5344CB8AC3E}">
        <p14:creationId xmlns:p14="http://schemas.microsoft.com/office/powerpoint/2010/main" val="1295219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3/17/2015</a:t>
            </a:r>
            <a:endParaRPr lang="en-US"/>
          </a:p>
        </p:txBody>
      </p:sp>
      <p:sp>
        <p:nvSpPr>
          <p:cNvPr id="8" name="Footer Placeholder 7"/>
          <p:cNvSpPr>
            <a:spLocks noGrp="1"/>
          </p:cNvSpPr>
          <p:nvPr>
            <p:ph type="ftr" sz="quarter" idx="11"/>
          </p:nvPr>
        </p:nvSpPr>
        <p:spPr/>
        <p:txBody>
          <a:bodyPr/>
          <a:lstStyle/>
          <a:p>
            <a:r>
              <a:rPr lang="en-US" smtClean="0"/>
              <a:t>Creating an Advanced Dialog Application</a:t>
            </a:r>
            <a:endParaRPr lang="en-US"/>
          </a:p>
        </p:txBody>
      </p:sp>
      <p:sp>
        <p:nvSpPr>
          <p:cNvPr id="9" name="Slide Number Placeholder 8"/>
          <p:cNvSpPr>
            <a:spLocks noGrp="1"/>
          </p:cNvSpPr>
          <p:nvPr>
            <p:ph type="sldNum" sz="quarter" idx="12"/>
          </p:nvPr>
        </p:nvSpPr>
        <p:spPr/>
        <p:txBody>
          <a:bodyPr/>
          <a:lstStyle/>
          <a:p>
            <a:fld id="{533200FA-CC72-40F1-A333-605CE3E81AB0}" type="slidenum">
              <a:rPr lang="en-US" smtClean="0"/>
              <a:pPr/>
              <a:t>‹#›</a:t>
            </a:fld>
            <a:endParaRPr lang="en-US"/>
          </a:p>
        </p:txBody>
      </p:sp>
    </p:spTree>
    <p:extLst>
      <p:ext uri="{BB962C8B-B14F-4D97-AF65-F5344CB8AC3E}">
        <p14:creationId xmlns:p14="http://schemas.microsoft.com/office/powerpoint/2010/main" val="1022606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3/17/2015</a:t>
            </a:r>
            <a:endParaRPr lang="en-US"/>
          </a:p>
        </p:txBody>
      </p:sp>
      <p:sp>
        <p:nvSpPr>
          <p:cNvPr id="4" name="Footer Placeholder 3"/>
          <p:cNvSpPr>
            <a:spLocks noGrp="1"/>
          </p:cNvSpPr>
          <p:nvPr>
            <p:ph type="ftr" sz="quarter" idx="11"/>
          </p:nvPr>
        </p:nvSpPr>
        <p:spPr/>
        <p:txBody>
          <a:bodyPr/>
          <a:lstStyle/>
          <a:p>
            <a:r>
              <a:rPr lang="en-US" smtClean="0"/>
              <a:t>Creating an Advanced Dialog Application</a:t>
            </a:r>
            <a:endParaRPr lang="en-US"/>
          </a:p>
        </p:txBody>
      </p:sp>
      <p:sp>
        <p:nvSpPr>
          <p:cNvPr id="5" name="Slide Number Placeholder 4"/>
          <p:cNvSpPr>
            <a:spLocks noGrp="1"/>
          </p:cNvSpPr>
          <p:nvPr>
            <p:ph type="sldNum" sz="quarter" idx="12"/>
          </p:nvPr>
        </p:nvSpPr>
        <p:spPr/>
        <p:txBody>
          <a:bodyPr/>
          <a:lstStyle/>
          <a:p>
            <a:fld id="{533200FA-CC72-40F1-A333-605CE3E81AB0}" type="slidenum">
              <a:rPr lang="en-US" smtClean="0"/>
              <a:pPr/>
              <a:t>‹#›</a:t>
            </a:fld>
            <a:endParaRPr lang="en-US"/>
          </a:p>
        </p:txBody>
      </p:sp>
    </p:spTree>
    <p:extLst>
      <p:ext uri="{BB962C8B-B14F-4D97-AF65-F5344CB8AC3E}">
        <p14:creationId xmlns:p14="http://schemas.microsoft.com/office/powerpoint/2010/main" val="1594552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3/17/2015</a:t>
            </a:r>
            <a:endParaRPr lang="en-US"/>
          </a:p>
        </p:txBody>
      </p:sp>
      <p:sp>
        <p:nvSpPr>
          <p:cNvPr id="3" name="Footer Placeholder 2"/>
          <p:cNvSpPr>
            <a:spLocks noGrp="1"/>
          </p:cNvSpPr>
          <p:nvPr>
            <p:ph type="ftr" sz="quarter" idx="11"/>
          </p:nvPr>
        </p:nvSpPr>
        <p:spPr/>
        <p:txBody>
          <a:bodyPr/>
          <a:lstStyle/>
          <a:p>
            <a:r>
              <a:rPr lang="en-US" smtClean="0"/>
              <a:t>Creating an Advanced Dialog Application</a:t>
            </a:r>
            <a:endParaRPr lang="en-US"/>
          </a:p>
        </p:txBody>
      </p:sp>
      <p:sp>
        <p:nvSpPr>
          <p:cNvPr id="4" name="Slide Number Placeholder 3"/>
          <p:cNvSpPr>
            <a:spLocks noGrp="1"/>
          </p:cNvSpPr>
          <p:nvPr>
            <p:ph type="sldNum" sz="quarter" idx="12"/>
          </p:nvPr>
        </p:nvSpPr>
        <p:spPr/>
        <p:txBody>
          <a:bodyPr/>
          <a:lstStyle/>
          <a:p>
            <a:fld id="{533200FA-CC72-40F1-A333-605CE3E81AB0}" type="slidenum">
              <a:rPr lang="en-US" smtClean="0"/>
              <a:pPr/>
              <a:t>‹#›</a:t>
            </a:fld>
            <a:endParaRPr lang="en-US"/>
          </a:p>
        </p:txBody>
      </p:sp>
    </p:spTree>
    <p:extLst>
      <p:ext uri="{BB962C8B-B14F-4D97-AF65-F5344CB8AC3E}">
        <p14:creationId xmlns:p14="http://schemas.microsoft.com/office/powerpoint/2010/main" val="1419648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3/17/2015</a:t>
            </a:r>
            <a:endParaRPr lang="en-US"/>
          </a:p>
        </p:txBody>
      </p:sp>
      <p:sp>
        <p:nvSpPr>
          <p:cNvPr id="6" name="Footer Placeholder 5"/>
          <p:cNvSpPr>
            <a:spLocks noGrp="1"/>
          </p:cNvSpPr>
          <p:nvPr>
            <p:ph type="ftr" sz="quarter" idx="11"/>
          </p:nvPr>
        </p:nvSpPr>
        <p:spPr/>
        <p:txBody>
          <a:bodyPr/>
          <a:lstStyle/>
          <a:p>
            <a:r>
              <a:rPr lang="en-US" smtClean="0"/>
              <a:t>Creating an Advanced Dialog Application</a:t>
            </a:r>
            <a:endParaRPr lang="en-US"/>
          </a:p>
        </p:txBody>
      </p:sp>
      <p:sp>
        <p:nvSpPr>
          <p:cNvPr id="7" name="Slide Number Placeholder 6"/>
          <p:cNvSpPr>
            <a:spLocks noGrp="1"/>
          </p:cNvSpPr>
          <p:nvPr>
            <p:ph type="sldNum" sz="quarter" idx="12"/>
          </p:nvPr>
        </p:nvSpPr>
        <p:spPr/>
        <p:txBody>
          <a:bodyPr/>
          <a:lstStyle/>
          <a:p>
            <a:fld id="{533200FA-CC72-40F1-A333-605CE3E81AB0}" type="slidenum">
              <a:rPr lang="en-US" smtClean="0"/>
              <a:pPr/>
              <a:t>‹#›</a:t>
            </a:fld>
            <a:endParaRPr lang="en-US"/>
          </a:p>
        </p:txBody>
      </p:sp>
    </p:spTree>
    <p:extLst>
      <p:ext uri="{BB962C8B-B14F-4D97-AF65-F5344CB8AC3E}">
        <p14:creationId xmlns:p14="http://schemas.microsoft.com/office/powerpoint/2010/main" val="212999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3/17/2015</a:t>
            </a:r>
            <a:endParaRPr lang="en-US"/>
          </a:p>
        </p:txBody>
      </p:sp>
      <p:sp>
        <p:nvSpPr>
          <p:cNvPr id="6" name="Footer Placeholder 5"/>
          <p:cNvSpPr>
            <a:spLocks noGrp="1"/>
          </p:cNvSpPr>
          <p:nvPr>
            <p:ph type="ftr" sz="quarter" idx="11"/>
          </p:nvPr>
        </p:nvSpPr>
        <p:spPr/>
        <p:txBody>
          <a:bodyPr/>
          <a:lstStyle/>
          <a:p>
            <a:r>
              <a:rPr lang="en-US" smtClean="0"/>
              <a:t>Creating an Advanced Dialog Application</a:t>
            </a:r>
            <a:endParaRPr lang="en-US"/>
          </a:p>
        </p:txBody>
      </p:sp>
      <p:sp>
        <p:nvSpPr>
          <p:cNvPr id="7" name="Slide Number Placeholder 6"/>
          <p:cNvSpPr>
            <a:spLocks noGrp="1"/>
          </p:cNvSpPr>
          <p:nvPr>
            <p:ph type="sldNum" sz="quarter" idx="12"/>
          </p:nvPr>
        </p:nvSpPr>
        <p:spPr/>
        <p:txBody>
          <a:bodyPr/>
          <a:lstStyle/>
          <a:p>
            <a:fld id="{533200FA-CC72-40F1-A333-605CE3E81AB0}" type="slidenum">
              <a:rPr lang="en-US" smtClean="0"/>
              <a:pPr/>
              <a:t>‹#›</a:t>
            </a:fld>
            <a:endParaRPr lang="en-US"/>
          </a:p>
        </p:txBody>
      </p:sp>
    </p:spTree>
    <p:extLst>
      <p:ext uri="{BB962C8B-B14F-4D97-AF65-F5344CB8AC3E}">
        <p14:creationId xmlns:p14="http://schemas.microsoft.com/office/powerpoint/2010/main" val="164162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3/17/2015</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Creating an Advanced Dialog Application</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Slide </a:t>
            </a:r>
            <a:fld id="{533200FA-CC72-40F1-A333-605CE3E81AB0}" type="slidenum">
              <a:rPr lang="en-US" smtClean="0"/>
              <a:pPr/>
              <a:t>‹#›</a:t>
            </a:fld>
            <a:endParaRPr lang="en-US" dirty="0"/>
          </a:p>
        </p:txBody>
      </p:sp>
    </p:spTree>
    <p:extLst>
      <p:ext uri="{BB962C8B-B14F-4D97-AF65-F5344CB8AC3E}">
        <p14:creationId xmlns:p14="http://schemas.microsoft.com/office/powerpoint/2010/main" val="2290112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emf"/><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gi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gi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8.png"/><Relationship Id="rId4"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5.jp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1524000" y="914400"/>
            <a:ext cx="9144000" cy="1757363"/>
          </a:xfrm>
        </p:spPr>
        <p:txBody>
          <a:bodyPr/>
          <a:lstStyle/>
          <a:p>
            <a:r>
              <a:rPr lang="en-US" altLang="en-US" b="1" dirty="0" smtClean="0"/>
              <a:t>Creating an</a:t>
            </a:r>
            <a:br>
              <a:rPr lang="en-US" altLang="en-US" b="1" dirty="0" smtClean="0"/>
            </a:br>
            <a:r>
              <a:rPr lang="en-US" altLang="en-US" b="1" dirty="0" smtClean="0"/>
              <a:t>Advanced Dialog Application</a:t>
            </a:r>
          </a:p>
        </p:txBody>
      </p:sp>
      <p:sp>
        <p:nvSpPr>
          <p:cNvPr id="14338" name="Subtitle 2"/>
          <p:cNvSpPr>
            <a:spLocks noGrp="1"/>
          </p:cNvSpPr>
          <p:nvPr>
            <p:ph type="subTitle" idx="1"/>
          </p:nvPr>
        </p:nvSpPr>
        <p:spPr>
          <a:xfrm>
            <a:off x="1524000" y="2895600"/>
            <a:ext cx="9144000" cy="3308350"/>
          </a:xfrm>
        </p:spPr>
        <p:txBody>
          <a:bodyPr>
            <a:normAutofit lnSpcReduction="10000"/>
          </a:bodyPr>
          <a:lstStyle/>
          <a:p>
            <a:r>
              <a:rPr lang="en-US" altLang="en-US" dirty="0" smtClean="0"/>
              <a:t>An in-depth look at the process</a:t>
            </a:r>
          </a:p>
          <a:p>
            <a:endParaRPr lang="en-US" altLang="en-US" dirty="0" smtClean="0"/>
          </a:p>
          <a:p>
            <a:r>
              <a:rPr lang="en-US" altLang="en-US" dirty="0" err="1"/>
              <a:t>Lorin</a:t>
            </a:r>
            <a:r>
              <a:rPr lang="en-US" altLang="en-US" dirty="0"/>
              <a:t> Wilde, CTO, Wilder Communications</a:t>
            </a:r>
            <a:endParaRPr lang="en-US" altLang="en-US" dirty="0" smtClean="0"/>
          </a:p>
          <a:p>
            <a:r>
              <a:rPr lang="en-US" altLang="en-US" sz="2000" dirty="0" smtClean="0"/>
              <a:t>(substituting for John Tadlock, Lead Principal Technical Architect, AT&amp;T)</a:t>
            </a:r>
            <a:endParaRPr lang="en-US" altLang="en-US" dirty="0" smtClean="0"/>
          </a:p>
          <a:p>
            <a:r>
              <a:rPr lang="en-US" altLang="en-US" dirty="0" smtClean="0"/>
              <a:t>Marie </a:t>
            </a:r>
            <a:r>
              <a:rPr lang="en-US" altLang="en-US" dirty="0" err="1" smtClean="0"/>
              <a:t>Meteer</a:t>
            </a:r>
            <a:r>
              <a:rPr lang="en-US" altLang="en-US" dirty="0" smtClean="0"/>
              <a:t>, Adjunct Professor, Brandeis University</a:t>
            </a:r>
          </a:p>
          <a:p>
            <a:r>
              <a:rPr lang="en-US" altLang="en-US" dirty="0" smtClean="0"/>
              <a:t>Emmett Coin, Speech Scientist and Founder, </a:t>
            </a:r>
            <a:r>
              <a:rPr lang="en-US" altLang="en-US" dirty="0" err="1" smtClean="0"/>
              <a:t>ejTalk</a:t>
            </a:r>
            <a:endParaRPr lang="en-US" altLang="en-US" dirty="0" smtClean="0"/>
          </a:p>
          <a:p>
            <a:endParaRPr lang="en-US" altLang="en-US" dirty="0" smtClean="0"/>
          </a:p>
          <a:p>
            <a:r>
              <a:rPr lang="en-US" altLang="en-US" sz="1800" dirty="0" smtClean="0"/>
              <a:t>Introduction: K. W. (Bill) </a:t>
            </a:r>
            <a:r>
              <a:rPr lang="en-US" altLang="en-US" sz="1800" dirty="0" err="1" smtClean="0"/>
              <a:t>Scholz</a:t>
            </a:r>
            <a:r>
              <a:rPr lang="en-US" altLang="en-US" sz="1800" dirty="0" smtClean="0"/>
              <a:t>, President, </a:t>
            </a:r>
            <a:r>
              <a:rPr lang="en-US" altLang="en-US" sz="1800" dirty="0" err="1" smtClean="0"/>
              <a:t>NewSpeech</a:t>
            </a:r>
            <a:r>
              <a:rPr lang="en-US" altLang="en-US" sz="1800" dirty="0" smtClean="0"/>
              <a:t>, LLC</a:t>
            </a:r>
          </a:p>
          <a:p>
            <a:endParaRPr lang="en-US" altLang="en-US" dirty="0" smtClean="0"/>
          </a:p>
        </p:txBody>
      </p:sp>
      <p:sp>
        <p:nvSpPr>
          <p:cNvPr id="6" name="Date Placeholder 5"/>
          <p:cNvSpPr>
            <a:spLocks noGrp="1"/>
          </p:cNvSpPr>
          <p:nvPr>
            <p:ph type="dt" sz="quarter" idx="10"/>
          </p:nvPr>
        </p:nvSpPr>
        <p:spPr>
          <a:xfrm>
            <a:off x="838200" y="6356350"/>
            <a:ext cx="2743200" cy="365125"/>
          </a:xfrm>
        </p:spPr>
        <p:txBody>
          <a:bodyPr/>
          <a:lstStyle/>
          <a:p>
            <a:r>
              <a:rPr lang="en-US" dirty="0"/>
              <a:t>April 20, 2015 Mobile Voice Conference</a:t>
            </a:r>
          </a:p>
        </p:txBody>
      </p:sp>
      <p:sp>
        <p:nvSpPr>
          <p:cNvPr id="4" name="Footer Placeholder 3"/>
          <p:cNvSpPr>
            <a:spLocks noGrp="1"/>
          </p:cNvSpPr>
          <p:nvPr>
            <p:ph type="ftr" sz="quarter" idx="11"/>
          </p:nvPr>
        </p:nvSpPr>
        <p:spPr>
          <a:xfrm>
            <a:off x="4038600" y="6356350"/>
            <a:ext cx="4114800" cy="365125"/>
          </a:xfrm>
        </p:spPr>
        <p:txBody>
          <a:bodyPr/>
          <a:lstStyle/>
          <a:p>
            <a:pPr>
              <a:defRPr/>
            </a:pPr>
            <a:r>
              <a:rPr lang="en-US" dirty="0"/>
              <a:t>Creating an Advanced Dialog Application</a:t>
            </a:r>
          </a:p>
        </p:txBody>
      </p:sp>
      <p:sp>
        <p:nvSpPr>
          <p:cNvPr id="5" name="Slide Number Placeholder 4"/>
          <p:cNvSpPr>
            <a:spLocks noGrp="1"/>
          </p:cNvSpPr>
          <p:nvPr>
            <p:ph type="sldNum" sz="quarter" idx="12"/>
          </p:nvPr>
        </p:nvSpPr>
        <p:spPr>
          <a:xfrm>
            <a:off x="8610600" y="6356350"/>
            <a:ext cx="2743200" cy="365125"/>
          </a:xfrm>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84A956B-D6B6-42CE-9068-7D94C19F0F3B}" type="slidenum">
              <a:rPr lang="en-US" altLang="en-US">
                <a:solidFill>
                  <a:srgbClr val="898989"/>
                </a:solidFill>
              </a:rPr>
              <a:pPr/>
              <a:t>1</a:t>
            </a:fld>
            <a:endParaRPr lang="en-US" altLang="en-US" dirty="0">
              <a:solidFill>
                <a:srgbClr val="898989"/>
              </a:solidFill>
            </a:endParaRPr>
          </a:p>
        </p:txBody>
      </p:sp>
    </p:spTree>
    <p:extLst>
      <p:ext uri="{BB962C8B-B14F-4D97-AF65-F5344CB8AC3E}">
        <p14:creationId xmlns:p14="http://schemas.microsoft.com/office/powerpoint/2010/main" val="3449611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xplosion 1 10"/>
          <p:cNvSpPr/>
          <p:nvPr/>
        </p:nvSpPr>
        <p:spPr>
          <a:xfrm>
            <a:off x="8686800" y="1459871"/>
            <a:ext cx="2932559" cy="2932559"/>
          </a:xfrm>
          <a:prstGeom prst="irregularSeal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1350"/>
            <a:ext cx="10515600" cy="1325563"/>
          </a:xfrm>
        </p:spPr>
        <p:txBody>
          <a:bodyPr>
            <a:normAutofit/>
          </a:bodyPr>
          <a:lstStyle/>
          <a:p>
            <a:r>
              <a:rPr lang="en-US" sz="4000" dirty="0" smtClean="0"/>
              <a:t>Advanced Dialog Applications Need</a:t>
            </a:r>
            <a:br>
              <a:rPr lang="en-US" sz="4000" dirty="0" smtClean="0"/>
            </a:br>
            <a:r>
              <a:rPr lang="en-US" sz="4000" dirty="0" smtClean="0">
                <a:solidFill>
                  <a:srgbClr val="0000FF"/>
                </a:solidFill>
              </a:rPr>
              <a:t>Enhanced Methods </a:t>
            </a:r>
            <a:r>
              <a:rPr lang="en-US" sz="4000" dirty="0" smtClean="0"/>
              <a:t>and </a:t>
            </a:r>
            <a:r>
              <a:rPr lang="en-US" sz="4000" dirty="0" smtClean="0">
                <a:solidFill>
                  <a:srgbClr val="0000FF"/>
                </a:solidFill>
              </a:rPr>
              <a:t>Enhanced Artifacts!</a:t>
            </a:r>
            <a:endParaRPr lang="en-US" sz="4000" dirty="0">
              <a:solidFill>
                <a:srgbClr val="0000FF"/>
              </a:solidFill>
            </a:endParaRPr>
          </a:p>
        </p:txBody>
      </p:sp>
      <p:sp>
        <p:nvSpPr>
          <p:cNvPr id="3" name="Content Placeholder 2"/>
          <p:cNvSpPr>
            <a:spLocks noGrp="1"/>
          </p:cNvSpPr>
          <p:nvPr>
            <p:ph sz="half" idx="1"/>
          </p:nvPr>
        </p:nvSpPr>
        <p:spPr>
          <a:xfrm>
            <a:off x="6789234" y="1459206"/>
            <a:ext cx="5061102" cy="5093993"/>
          </a:xfrm>
        </p:spPr>
        <p:txBody>
          <a:bodyPr>
            <a:normAutofit fontScale="77500" lnSpcReduction="20000"/>
          </a:bodyPr>
          <a:lstStyle/>
          <a:p>
            <a:pPr marL="514350" indent="-514350">
              <a:lnSpc>
                <a:spcPct val="120000"/>
              </a:lnSpc>
              <a:spcBef>
                <a:spcPts val="600"/>
              </a:spcBef>
              <a:buFont typeface="+mj-lt"/>
              <a:buAutoNum type="arabicPeriod"/>
            </a:pPr>
            <a:r>
              <a:rPr lang="en-US" sz="2400" dirty="0" smtClean="0"/>
              <a:t>Preliminary Project Request</a:t>
            </a:r>
          </a:p>
          <a:p>
            <a:pPr marL="514350" indent="-514350">
              <a:lnSpc>
                <a:spcPct val="120000"/>
              </a:lnSpc>
              <a:spcBef>
                <a:spcPts val="600"/>
              </a:spcBef>
              <a:buFont typeface="+mj-lt"/>
              <a:buAutoNum type="arabicPeriod"/>
            </a:pPr>
            <a:r>
              <a:rPr lang="en-US" sz="2400" dirty="0" smtClean="0"/>
              <a:t>Initial Architectural Solution</a:t>
            </a:r>
          </a:p>
          <a:p>
            <a:pPr marL="0" indent="0">
              <a:lnSpc>
                <a:spcPct val="120000"/>
              </a:lnSpc>
              <a:spcBef>
                <a:spcPts val="600"/>
              </a:spcBef>
              <a:buNone/>
            </a:pPr>
            <a:r>
              <a:rPr lang="en-US" sz="2400" dirty="0" smtClean="0"/>
              <a:t>	</a:t>
            </a:r>
            <a:r>
              <a:rPr lang="en-US" sz="2400" dirty="0" smtClean="0">
                <a:solidFill>
                  <a:srgbClr val="009999"/>
                </a:solidFill>
              </a:rPr>
              <a:t>Early Cost Estimate</a:t>
            </a:r>
          </a:p>
          <a:p>
            <a:pPr marL="514350" indent="-514350">
              <a:lnSpc>
                <a:spcPct val="120000"/>
              </a:lnSpc>
              <a:spcBef>
                <a:spcPts val="600"/>
              </a:spcBef>
              <a:buFont typeface="+mj-lt"/>
              <a:buAutoNum type="arabicPeriod" startAt="3"/>
            </a:pPr>
            <a:r>
              <a:rPr lang="en-US" sz="2400" dirty="0" smtClean="0"/>
              <a:t>Formal Business Requirements</a:t>
            </a:r>
          </a:p>
          <a:p>
            <a:pPr marL="514350" indent="-514350">
              <a:lnSpc>
                <a:spcPct val="120000"/>
              </a:lnSpc>
              <a:spcBef>
                <a:spcPts val="600"/>
              </a:spcBef>
              <a:buFont typeface="+mj-lt"/>
              <a:buAutoNum type="arabicPeriod" startAt="3"/>
            </a:pPr>
            <a:r>
              <a:rPr lang="en-US" sz="2400" dirty="0" smtClean="0"/>
              <a:t>Detailed Architectural Solution</a:t>
            </a:r>
          </a:p>
          <a:p>
            <a:pPr marL="800100" lvl="1">
              <a:lnSpc>
                <a:spcPct val="120000"/>
              </a:lnSpc>
              <a:spcBef>
                <a:spcPts val="600"/>
              </a:spcBef>
            </a:pPr>
            <a:r>
              <a:rPr lang="en-US" sz="2000" dirty="0" smtClean="0"/>
              <a:t>System Requirements</a:t>
            </a:r>
          </a:p>
          <a:p>
            <a:pPr marL="0" indent="0">
              <a:lnSpc>
                <a:spcPct val="120000"/>
              </a:lnSpc>
              <a:spcBef>
                <a:spcPts val="600"/>
              </a:spcBef>
              <a:buNone/>
            </a:pPr>
            <a:r>
              <a:rPr lang="en-US" sz="2400" dirty="0" smtClean="0"/>
              <a:t>	</a:t>
            </a:r>
            <a:r>
              <a:rPr lang="en-US" sz="2400" dirty="0" smtClean="0">
                <a:solidFill>
                  <a:srgbClr val="009999"/>
                </a:solidFill>
              </a:rPr>
              <a:t>Detailed Costs and Business Case</a:t>
            </a:r>
          </a:p>
          <a:p>
            <a:pPr marL="514350" indent="-514350">
              <a:lnSpc>
                <a:spcPct val="120000"/>
              </a:lnSpc>
              <a:spcBef>
                <a:spcPts val="600"/>
              </a:spcBef>
              <a:buFont typeface="+mj-lt"/>
              <a:buAutoNum type="arabicPeriod" startAt="5"/>
            </a:pPr>
            <a:r>
              <a:rPr lang="en-US" sz="2400" dirty="0" smtClean="0"/>
              <a:t>High Level Design</a:t>
            </a:r>
          </a:p>
          <a:p>
            <a:pPr marL="803275" lvl="1">
              <a:lnSpc>
                <a:spcPct val="120000"/>
              </a:lnSpc>
              <a:spcBef>
                <a:spcPts val="600"/>
              </a:spcBef>
            </a:pPr>
            <a:r>
              <a:rPr lang="en-US" sz="2000" dirty="0" smtClean="0"/>
              <a:t>User Interface Design</a:t>
            </a:r>
          </a:p>
          <a:p>
            <a:pPr marL="514350" indent="-514350">
              <a:lnSpc>
                <a:spcPct val="120000"/>
              </a:lnSpc>
              <a:spcBef>
                <a:spcPts val="600"/>
              </a:spcBef>
              <a:buFont typeface="+mj-lt"/>
              <a:buAutoNum type="arabicPeriod" startAt="5"/>
            </a:pPr>
            <a:r>
              <a:rPr lang="en-US" sz="2400" dirty="0" smtClean="0"/>
              <a:t>Development</a:t>
            </a:r>
          </a:p>
          <a:p>
            <a:pPr marL="514350" indent="-514350">
              <a:lnSpc>
                <a:spcPct val="120000"/>
              </a:lnSpc>
              <a:spcBef>
                <a:spcPts val="600"/>
              </a:spcBef>
              <a:buFont typeface="+mj-lt"/>
              <a:buAutoNum type="arabicPeriod" startAt="5"/>
            </a:pPr>
            <a:r>
              <a:rPr lang="en-US" sz="2400" dirty="0" smtClean="0"/>
              <a:t>Testing</a:t>
            </a:r>
          </a:p>
          <a:p>
            <a:pPr marL="0" indent="0">
              <a:lnSpc>
                <a:spcPct val="120000"/>
              </a:lnSpc>
              <a:spcBef>
                <a:spcPts val="600"/>
              </a:spcBef>
              <a:buNone/>
            </a:pPr>
            <a:r>
              <a:rPr lang="en-US" sz="2400" dirty="0"/>
              <a:t>	</a:t>
            </a:r>
            <a:r>
              <a:rPr lang="en-US" sz="2400" dirty="0" smtClean="0">
                <a:solidFill>
                  <a:srgbClr val="009999"/>
                </a:solidFill>
              </a:rPr>
              <a:t>Readiness Determination</a:t>
            </a:r>
          </a:p>
          <a:p>
            <a:pPr marL="514350" indent="-514350">
              <a:lnSpc>
                <a:spcPct val="120000"/>
              </a:lnSpc>
              <a:spcBef>
                <a:spcPts val="600"/>
              </a:spcBef>
              <a:buFont typeface="+mj-lt"/>
              <a:buAutoNum type="arabicPeriod" startAt="8"/>
            </a:pPr>
            <a:r>
              <a:rPr lang="en-US" sz="2400" dirty="0" smtClean="0"/>
              <a:t>Deployment</a:t>
            </a:r>
          </a:p>
          <a:p>
            <a:pPr marL="0" indent="0">
              <a:lnSpc>
                <a:spcPct val="120000"/>
              </a:lnSpc>
              <a:spcBef>
                <a:spcPts val="600"/>
              </a:spcBef>
              <a:buNone/>
            </a:pPr>
            <a:r>
              <a:rPr lang="en-US" sz="2400" dirty="0"/>
              <a:t>	</a:t>
            </a:r>
            <a:r>
              <a:rPr lang="en-US" sz="2400" dirty="0" smtClean="0">
                <a:solidFill>
                  <a:srgbClr val="009999"/>
                </a:solidFill>
              </a:rPr>
              <a:t>Project Close</a:t>
            </a:r>
            <a:endParaRPr lang="en-US" sz="2400" dirty="0">
              <a:solidFill>
                <a:srgbClr val="009999"/>
              </a:solidFill>
            </a:endParaRPr>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10</a:t>
            </a:fld>
            <a:endParaRPr lang="en-US">
              <a:solidFill>
                <a:prstClr val="black">
                  <a:tint val="75000"/>
                </a:prstClr>
              </a:solidFill>
            </a:endParaRPr>
          </a:p>
        </p:txBody>
      </p:sp>
      <p:sp>
        <p:nvSpPr>
          <p:cNvPr id="8" name="Content Placeholder 7"/>
          <p:cNvSpPr>
            <a:spLocks noGrp="1"/>
          </p:cNvSpPr>
          <p:nvPr>
            <p:ph sz="half" idx="1"/>
          </p:nvPr>
        </p:nvSpPr>
        <p:spPr/>
        <p:txBody>
          <a:bodyPr/>
          <a:lstStyle/>
          <a:p>
            <a:pPr marL="0" indent="0">
              <a:buNone/>
            </a:pPr>
            <a:r>
              <a:rPr lang="en-US" sz="3200" dirty="0">
                <a:solidFill>
                  <a:srgbClr val="0000FF"/>
                </a:solidFill>
              </a:rPr>
              <a:t>What would these look like? </a:t>
            </a:r>
          </a:p>
          <a:p>
            <a:pPr marL="0" indent="0">
              <a:buNone/>
            </a:pPr>
            <a:endParaRPr lang="en-US" dirty="0">
              <a:solidFill>
                <a:srgbClr val="0000FF"/>
              </a:solidFill>
            </a:endParaRPr>
          </a:p>
        </p:txBody>
      </p:sp>
    </p:spTree>
    <p:extLst>
      <p:ext uri="{BB962C8B-B14F-4D97-AF65-F5344CB8AC3E}">
        <p14:creationId xmlns:p14="http://schemas.microsoft.com/office/powerpoint/2010/main" val="3500205193"/>
      </p:ext>
    </p:extLst>
  </p:cSld>
  <p:clrMapOvr>
    <a:masterClrMapping/>
  </p:clrMapOvr>
  <mc:AlternateContent xmlns:mc="http://schemas.openxmlformats.org/markup-compatibility/2006" xmlns:p14="http://schemas.microsoft.com/office/powerpoint/2010/main">
    <mc:Choice Requires="p14">
      <p:transition spd="slow" p14:dur="2000" advTm="72369"/>
    </mc:Choice>
    <mc:Fallback xmlns="">
      <p:transition xmlns:p14="http://schemas.microsoft.com/office/powerpoint/2010/main" spd="slow" advTm="72369"/>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xplosion 1 10"/>
          <p:cNvSpPr/>
          <p:nvPr/>
        </p:nvSpPr>
        <p:spPr>
          <a:xfrm>
            <a:off x="8686800" y="1459871"/>
            <a:ext cx="2932559" cy="2932559"/>
          </a:xfrm>
          <a:prstGeom prst="irregularSeal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1350"/>
            <a:ext cx="10515600" cy="1325563"/>
          </a:xfrm>
        </p:spPr>
        <p:txBody>
          <a:bodyPr>
            <a:normAutofit/>
          </a:bodyPr>
          <a:lstStyle/>
          <a:p>
            <a:r>
              <a:rPr lang="en-US" sz="4000" dirty="0" smtClean="0"/>
              <a:t>Conclusions</a:t>
            </a:r>
            <a:endParaRPr lang="en-US" sz="4000" dirty="0"/>
          </a:p>
        </p:txBody>
      </p:sp>
      <p:sp>
        <p:nvSpPr>
          <p:cNvPr id="3" name="Content Placeholder 2"/>
          <p:cNvSpPr>
            <a:spLocks noGrp="1"/>
          </p:cNvSpPr>
          <p:nvPr>
            <p:ph sz="half" idx="1"/>
          </p:nvPr>
        </p:nvSpPr>
        <p:spPr>
          <a:xfrm>
            <a:off x="6789234" y="1459206"/>
            <a:ext cx="5061102" cy="5093993"/>
          </a:xfrm>
        </p:spPr>
        <p:txBody>
          <a:bodyPr>
            <a:normAutofit fontScale="77500" lnSpcReduction="20000"/>
          </a:bodyPr>
          <a:lstStyle/>
          <a:p>
            <a:pPr marL="514350" indent="-514350">
              <a:lnSpc>
                <a:spcPct val="120000"/>
              </a:lnSpc>
              <a:spcBef>
                <a:spcPts val="600"/>
              </a:spcBef>
              <a:buFont typeface="+mj-lt"/>
              <a:buAutoNum type="arabicPeriod"/>
            </a:pPr>
            <a:r>
              <a:rPr lang="en-US" sz="2400" dirty="0" smtClean="0"/>
              <a:t>Preliminary Project Request</a:t>
            </a:r>
          </a:p>
          <a:p>
            <a:pPr marL="514350" indent="-514350">
              <a:lnSpc>
                <a:spcPct val="120000"/>
              </a:lnSpc>
              <a:spcBef>
                <a:spcPts val="600"/>
              </a:spcBef>
              <a:buFont typeface="+mj-lt"/>
              <a:buAutoNum type="arabicPeriod"/>
            </a:pPr>
            <a:r>
              <a:rPr lang="en-US" sz="2400" dirty="0" smtClean="0"/>
              <a:t>Initial Architectural Solution</a:t>
            </a:r>
          </a:p>
          <a:p>
            <a:pPr marL="0" indent="0">
              <a:lnSpc>
                <a:spcPct val="120000"/>
              </a:lnSpc>
              <a:spcBef>
                <a:spcPts val="600"/>
              </a:spcBef>
              <a:buNone/>
            </a:pPr>
            <a:r>
              <a:rPr lang="en-US" sz="2400" dirty="0" smtClean="0"/>
              <a:t>	</a:t>
            </a:r>
            <a:r>
              <a:rPr lang="en-US" sz="2400" dirty="0" smtClean="0">
                <a:solidFill>
                  <a:srgbClr val="009999"/>
                </a:solidFill>
              </a:rPr>
              <a:t>Early Cost Estimate</a:t>
            </a:r>
          </a:p>
          <a:p>
            <a:pPr marL="514350" indent="-514350">
              <a:lnSpc>
                <a:spcPct val="120000"/>
              </a:lnSpc>
              <a:spcBef>
                <a:spcPts val="600"/>
              </a:spcBef>
              <a:buFont typeface="+mj-lt"/>
              <a:buAutoNum type="arabicPeriod" startAt="3"/>
            </a:pPr>
            <a:r>
              <a:rPr lang="en-US" sz="2400" dirty="0" smtClean="0"/>
              <a:t>Formal Business Requirements</a:t>
            </a:r>
          </a:p>
          <a:p>
            <a:pPr marL="514350" indent="-514350">
              <a:lnSpc>
                <a:spcPct val="120000"/>
              </a:lnSpc>
              <a:spcBef>
                <a:spcPts val="600"/>
              </a:spcBef>
              <a:buFont typeface="+mj-lt"/>
              <a:buAutoNum type="arabicPeriod" startAt="3"/>
            </a:pPr>
            <a:r>
              <a:rPr lang="en-US" sz="2400" dirty="0" smtClean="0"/>
              <a:t>Detailed Architectural Solution</a:t>
            </a:r>
          </a:p>
          <a:p>
            <a:pPr marL="800100" lvl="1">
              <a:lnSpc>
                <a:spcPct val="120000"/>
              </a:lnSpc>
              <a:spcBef>
                <a:spcPts val="600"/>
              </a:spcBef>
            </a:pPr>
            <a:r>
              <a:rPr lang="en-US" sz="2000" dirty="0" smtClean="0"/>
              <a:t>System Requirements</a:t>
            </a:r>
          </a:p>
          <a:p>
            <a:pPr marL="0" indent="0">
              <a:lnSpc>
                <a:spcPct val="120000"/>
              </a:lnSpc>
              <a:spcBef>
                <a:spcPts val="600"/>
              </a:spcBef>
              <a:buNone/>
            </a:pPr>
            <a:r>
              <a:rPr lang="en-US" sz="2400" dirty="0" smtClean="0"/>
              <a:t>	</a:t>
            </a:r>
            <a:r>
              <a:rPr lang="en-US" sz="2400" dirty="0" smtClean="0">
                <a:solidFill>
                  <a:srgbClr val="009999"/>
                </a:solidFill>
              </a:rPr>
              <a:t>Detailed Costs and Business Case</a:t>
            </a:r>
          </a:p>
          <a:p>
            <a:pPr marL="514350" indent="-514350">
              <a:lnSpc>
                <a:spcPct val="120000"/>
              </a:lnSpc>
              <a:spcBef>
                <a:spcPts val="600"/>
              </a:spcBef>
              <a:buFont typeface="+mj-lt"/>
              <a:buAutoNum type="arabicPeriod" startAt="5"/>
            </a:pPr>
            <a:r>
              <a:rPr lang="en-US" sz="2400" dirty="0" smtClean="0"/>
              <a:t>High Level Design</a:t>
            </a:r>
          </a:p>
          <a:p>
            <a:pPr marL="803275" lvl="1">
              <a:lnSpc>
                <a:spcPct val="120000"/>
              </a:lnSpc>
              <a:spcBef>
                <a:spcPts val="600"/>
              </a:spcBef>
            </a:pPr>
            <a:r>
              <a:rPr lang="en-US" sz="2000" dirty="0" smtClean="0"/>
              <a:t>User Interface Design</a:t>
            </a:r>
          </a:p>
          <a:p>
            <a:pPr marL="514350" indent="-514350">
              <a:lnSpc>
                <a:spcPct val="120000"/>
              </a:lnSpc>
              <a:spcBef>
                <a:spcPts val="600"/>
              </a:spcBef>
              <a:buFont typeface="+mj-lt"/>
              <a:buAutoNum type="arabicPeriod" startAt="5"/>
            </a:pPr>
            <a:r>
              <a:rPr lang="en-US" sz="2400" dirty="0" smtClean="0"/>
              <a:t>Development</a:t>
            </a:r>
          </a:p>
          <a:p>
            <a:pPr marL="514350" indent="-514350">
              <a:lnSpc>
                <a:spcPct val="120000"/>
              </a:lnSpc>
              <a:spcBef>
                <a:spcPts val="600"/>
              </a:spcBef>
              <a:buFont typeface="+mj-lt"/>
              <a:buAutoNum type="arabicPeriod" startAt="5"/>
            </a:pPr>
            <a:r>
              <a:rPr lang="en-US" sz="2400" dirty="0" smtClean="0"/>
              <a:t>Testing</a:t>
            </a:r>
          </a:p>
          <a:p>
            <a:pPr marL="0" indent="0">
              <a:lnSpc>
                <a:spcPct val="120000"/>
              </a:lnSpc>
              <a:spcBef>
                <a:spcPts val="600"/>
              </a:spcBef>
              <a:buNone/>
            </a:pPr>
            <a:r>
              <a:rPr lang="en-US" sz="2400" dirty="0"/>
              <a:t>	</a:t>
            </a:r>
            <a:r>
              <a:rPr lang="en-US" sz="2400" dirty="0" smtClean="0">
                <a:solidFill>
                  <a:srgbClr val="009999"/>
                </a:solidFill>
              </a:rPr>
              <a:t>Readiness Determination</a:t>
            </a:r>
          </a:p>
          <a:p>
            <a:pPr marL="514350" indent="-514350">
              <a:lnSpc>
                <a:spcPct val="120000"/>
              </a:lnSpc>
              <a:spcBef>
                <a:spcPts val="600"/>
              </a:spcBef>
              <a:buFont typeface="+mj-lt"/>
              <a:buAutoNum type="arabicPeriod" startAt="8"/>
            </a:pPr>
            <a:r>
              <a:rPr lang="en-US" sz="2400" dirty="0" smtClean="0"/>
              <a:t>Deployment</a:t>
            </a:r>
          </a:p>
          <a:p>
            <a:pPr marL="0" indent="0">
              <a:lnSpc>
                <a:spcPct val="120000"/>
              </a:lnSpc>
              <a:spcBef>
                <a:spcPts val="600"/>
              </a:spcBef>
              <a:buNone/>
            </a:pPr>
            <a:r>
              <a:rPr lang="en-US" sz="2400" dirty="0"/>
              <a:t>	</a:t>
            </a:r>
            <a:r>
              <a:rPr lang="en-US" sz="2400" dirty="0" smtClean="0">
                <a:solidFill>
                  <a:srgbClr val="009999"/>
                </a:solidFill>
              </a:rPr>
              <a:t>Project Close</a:t>
            </a:r>
            <a:endParaRPr lang="en-US" sz="2400" dirty="0">
              <a:solidFill>
                <a:srgbClr val="009999"/>
              </a:solidFill>
            </a:endParaRPr>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11</a:t>
            </a:fld>
            <a:endParaRPr lang="en-US">
              <a:solidFill>
                <a:prstClr val="black">
                  <a:tint val="75000"/>
                </a:prstClr>
              </a:solidFill>
            </a:endParaRPr>
          </a:p>
        </p:txBody>
      </p:sp>
      <p:sp>
        <p:nvSpPr>
          <p:cNvPr id="14" name="Content Placeholder 2"/>
          <p:cNvSpPr>
            <a:spLocks noGrp="1"/>
          </p:cNvSpPr>
          <p:nvPr>
            <p:ph sz="half" idx="1"/>
          </p:nvPr>
        </p:nvSpPr>
        <p:spPr>
          <a:xfrm>
            <a:off x="572641" y="1459871"/>
            <a:ext cx="5599559" cy="3110179"/>
          </a:xfrm>
        </p:spPr>
        <p:txBody>
          <a:bodyPr>
            <a:normAutofit fontScale="70000" lnSpcReduction="20000"/>
          </a:bodyPr>
          <a:lstStyle/>
          <a:p>
            <a:pPr>
              <a:lnSpc>
                <a:spcPct val="120000"/>
              </a:lnSpc>
              <a:spcBef>
                <a:spcPts val="0"/>
              </a:spcBef>
            </a:pPr>
            <a:r>
              <a:rPr lang="en-US" b="1" dirty="0"/>
              <a:t>Dialog decision points are strategic opportunities</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A system response takes the dialog in a particular direction and we can make that direction count</a:t>
            </a:r>
          </a:p>
          <a:p>
            <a:pPr>
              <a:lnSpc>
                <a:spcPct val="120000"/>
              </a:lnSpc>
              <a:spcBef>
                <a:spcPts val="0"/>
              </a:spcBef>
            </a:pPr>
            <a:r>
              <a:rPr lang="en-US" b="1" dirty="0"/>
              <a:t>Dialog design is modular, not linear</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We multitask, our dialog systems need to as well</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The linear user interface design doc has to go</a:t>
            </a:r>
          </a:p>
          <a:p>
            <a:pPr>
              <a:lnSpc>
                <a:spcPct val="120000"/>
              </a:lnSpc>
              <a:spcBef>
                <a:spcPts val="0"/>
              </a:spcBef>
            </a:pPr>
            <a:r>
              <a:rPr lang="en-US" b="1" dirty="0"/>
              <a:t>Requirements cannot be separated from design</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The words, the visuals, the data representations, and dialog management are intimately connected</a:t>
            </a:r>
          </a:p>
        </p:txBody>
      </p:sp>
    </p:spTree>
    <p:extLst>
      <p:ext uri="{BB962C8B-B14F-4D97-AF65-F5344CB8AC3E}">
        <p14:creationId xmlns:p14="http://schemas.microsoft.com/office/powerpoint/2010/main" val="2321028687"/>
      </p:ext>
    </p:extLst>
  </p:cSld>
  <p:clrMapOvr>
    <a:masterClrMapping/>
  </p:clrMapOvr>
  <mc:AlternateContent xmlns:mc="http://schemas.openxmlformats.org/markup-compatibility/2006" xmlns:p14="http://schemas.microsoft.com/office/powerpoint/2010/main">
    <mc:Choice Requires="p14">
      <p:transition spd="slow" p14:dur="2000" advTm="72369"/>
    </mc:Choice>
    <mc:Fallback xmlns="">
      <p:transition xmlns:p14="http://schemas.microsoft.com/office/powerpoint/2010/main" spd="slow" advTm="7236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xplosion 1 10"/>
          <p:cNvSpPr/>
          <p:nvPr/>
        </p:nvSpPr>
        <p:spPr>
          <a:xfrm>
            <a:off x="8686800" y="1459871"/>
            <a:ext cx="2932559" cy="2932559"/>
          </a:xfrm>
          <a:prstGeom prst="irregularSeal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76200"/>
            <a:ext cx="10515600" cy="1325563"/>
          </a:xfrm>
        </p:spPr>
        <p:txBody>
          <a:bodyPr>
            <a:normAutofit/>
          </a:bodyPr>
          <a:lstStyle/>
          <a:p>
            <a:r>
              <a:rPr lang="en-US" sz="4000" dirty="0" smtClean="0"/>
              <a:t>Conclusions (and Ramification #1)</a:t>
            </a:r>
            <a:endParaRPr lang="en-US" sz="4000" dirty="0"/>
          </a:p>
        </p:txBody>
      </p:sp>
      <p:sp>
        <p:nvSpPr>
          <p:cNvPr id="3" name="Content Placeholder 2"/>
          <p:cNvSpPr>
            <a:spLocks noGrp="1"/>
          </p:cNvSpPr>
          <p:nvPr>
            <p:ph sz="half" idx="1"/>
          </p:nvPr>
        </p:nvSpPr>
        <p:spPr>
          <a:xfrm>
            <a:off x="6789234" y="1459206"/>
            <a:ext cx="5061102" cy="5093993"/>
          </a:xfrm>
        </p:spPr>
        <p:txBody>
          <a:bodyPr>
            <a:normAutofit fontScale="77500" lnSpcReduction="20000"/>
          </a:bodyPr>
          <a:lstStyle/>
          <a:p>
            <a:pPr marL="514350" indent="-514350">
              <a:lnSpc>
                <a:spcPct val="120000"/>
              </a:lnSpc>
              <a:spcBef>
                <a:spcPts val="600"/>
              </a:spcBef>
              <a:buFont typeface="+mj-lt"/>
              <a:buAutoNum type="arabicPeriod"/>
            </a:pPr>
            <a:r>
              <a:rPr lang="en-US" sz="2400" dirty="0" smtClean="0"/>
              <a:t>Preliminary Project Request</a:t>
            </a:r>
          </a:p>
          <a:p>
            <a:pPr marL="514350" indent="-514350">
              <a:lnSpc>
                <a:spcPct val="120000"/>
              </a:lnSpc>
              <a:spcBef>
                <a:spcPts val="600"/>
              </a:spcBef>
              <a:buFont typeface="+mj-lt"/>
              <a:buAutoNum type="arabicPeriod"/>
            </a:pPr>
            <a:r>
              <a:rPr lang="en-US" sz="2400" dirty="0" smtClean="0"/>
              <a:t>Initial Architectural Solution</a:t>
            </a:r>
          </a:p>
          <a:p>
            <a:pPr marL="0" indent="0">
              <a:lnSpc>
                <a:spcPct val="120000"/>
              </a:lnSpc>
              <a:spcBef>
                <a:spcPts val="600"/>
              </a:spcBef>
              <a:buNone/>
            </a:pPr>
            <a:r>
              <a:rPr lang="en-US" sz="2400" dirty="0" smtClean="0"/>
              <a:t>	</a:t>
            </a:r>
            <a:r>
              <a:rPr lang="en-US" sz="2400" dirty="0" smtClean="0">
                <a:solidFill>
                  <a:srgbClr val="009999"/>
                </a:solidFill>
              </a:rPr>
              <a:t>Early Cost Estimate</a:t>
            </a:r>
          </a:p>
          <a:p>
            <a:pPr marL="514350" indent="-514350">
              <a:lnSpc>
                <a:spcPct val="120000"/>
              </a:lnSpc>
              <a:spcBef>
                <a:spcPts val="600"/>
              </a:spcBef>
              <a:buFont typeface="+mj-lt"/>
              <a:buAutoNum type="arabicPeriod" startAt="3"/>
            </a:pPr>
            <a:r>
              <a:rPr lang="en-US" sz="2400" dirty="0" smtClean="0"/>
              <a:t>Formal Business Requirements</a:t>
            </a:r>
          </a:p>
          <a:p>
            <a:pPr marL="514350" indent="-514350">
              <a:lnSpc>
                <a:spcPct val="120000"/>
              </a:lnSpc>
              <a:spcBef>
                <a:spcPts val="600"/>
              </a:spcBef>
              <a:buFont typeface="+mj-lt"/>
              <a:buAutoNum type="arabicPeriod" startAt="3"/>
            </a:pPr>
            <a:r>
              <a:rPr lang="en-US" sz="2400" dirty="0" smtClean="0"/>
              <a:t>Detailed Architectural Solution</a:t>
            </a:r>
          </a:p>
          <a:p>
            <a:pPr marL="800100" lvl="1">
              <a:lnSpc>
                <a:spcPct val="120000"/>
              </a:lnSpc>
              <a:spcBef>
                <a:spcPts val="600"/>
              </a:spcBef>
            </a:pPr>
            <a:r>
              <a:rPr lang="en-US" sz="2000" dirty="0" smtClean="0"/>
              <a:t>System Requirements</a:t>
            </a:r>
          </a:p>
          <a:p>
            <a:pPr marL="0" indent="0">
              <a:lnSpc>
                <a:spcPct val="120000"/>
              </a:lnSpc>
              <a:spcBef>
                <a:spcPts val="600"/>
              </a:spcBef>
              <a:buNone/>
            </a:pPr>
            <a:r>
              <a:rPr lang="en-US" sz="2400" dirty="0" smtClean="0"/>
              <a:t>	</a:t>
            </a:r>
            <a:r>
              <a:rPr lang="en-US" sz="2400" dirty="0" smtClean="0">
                <a:solidFill>
                  <a:srgbClr val="009999"/>
                </a:solidFill>
              </a:rPr>
              <a:t>Detailed Costs and Business Case</a:t>
            </a:r>
          </a:p>
          <a:p>
            <a:pPr marL="514350" indent="-514350">
              <a:lnSpc>
                <a:spcPct val="120000"/>
              </a:lnSpc>
              <a:spcBef>
                <a:spcPts val="600"/>
              </a:spcBef>
              <a:buFont typeface="+mj-lt"/>
              <a:buAutoNum type="arabicPeriod" startAt="5"/>
            </a:pPr>
            <a:r>
              <a:rPr lang="en-US" sz="2400" dirty="0" smtClean="0"/>
              <a:t>High Level Design</a:t>
            </a:r>
          </a:p>
          <a:p>
            <a:pPr marL="803275" lvl="1">
              <a:lnSpc>
                <a:spcPct val="120000"/>
              </a:lnSpc>
              <a:spcBef>
                <a:spcPts val="600"/>
              </a:spcBef>
            </a:pPr>
            <a:r>
              <a:rPr lang="en-US" sz="2000" dirty="0" smtClean="0"/>
              <a:t>User Interface Design</a:t>
            </a:r>
          </a:p>
          <a:p>
            <a:pPr marL="514350" indent="-514350">
              <a:lnSpc>
                <a:spcPct val="120000"/>
              </a:lnSpc>
              <a:spcBef>
                <a:spcPts val="600"/>
              </a:spcBef>
              <a:buFont typeface="+mj-lt"/>
              <a:buAutoNum type="arabicPeriod" startAt="5"/>
            </a:pPr>
            <a:r>
              <a:rPr lang="en-US" sz="2400" dirty="0" smtClean="0"/>
              <a:t>Development</a:t>
            </a:r>
          </a:p>
          <a:p>
            <a:pPr marL="514350" indent="-514350">
              <a:lnSpc>
                <a:spcPct val="120000"/>
              </a:lnSpc>
              <a:spcBef>
                <a:spcPts val="600"/>
              </a:spcBef>
              <a:buFont typeface="+mj-lt"/>
              <a:buAutoNum type="arabicPeriod" startAt="5"/>
            </a:pPr>
            <a:r>
              <a:rPr lang="en-US" sz="2400" dirty="0" smtClean="0"/>
              <a:t>Testing</a:t>
            </a:r>
          </a:p>
          <a:p>
            <a:pPr marL="0" indent="0">
              <a:lnSpc>
                <a:spcPct val="120000"/>
              </a:lnSpc>
              <a:spcBef>
                <a:spcPts val="600"/>
              </a:spcBef>
              <a:buNone/>
            </a:pPr>
            <a:r>
              <a:rPr lang="en-US" sz="2400" dirty="0"/>
              <a:t>	</a:t>
            </a:r>
            <a:r>
              <a:rPr lang="en-US" sz="2400" dirty="0" smtClean="0">
                <a:solidFill>
                  <a:srgbClr val="009999"/>
                </a:solidFill>
              </a:rPr>
              <a:t>Readiness Determination</a:t>
            </a:r>
          </a:p>
          <a:p>
            <a:pPr marL="514350" indent="-514350">
              <a:lnSpc>
                <a:spcPct val="120000"/>
              </a:lnSpc>
              <a:spcBef>
                <a:spcPts val="600"/>
              </a:spcBef>
              <a:buFont typeface="+mj-lt"/>
              <a:buAutoNum type="arabicPeriod" startAt="8"/>
            </a:pPr>
            <a:r>
              <a:rPr lang="en-US" sz="2400" dirty="0" smtClean="0"/>
              <a:t>Deployment</a:t>
            </a:r>
          </a:p>
          <a:p>
            <a:pPr marL="0" indent="0">
              <a:lnSpc>
                <a:spcPct val="120000"/>
              </a:lnSpc>
              <a:spcBef>
                <a:spcPts val="600"/>
              </a:spcBef>
              <a:buNone/>
            </a:pPr>
            <a:r>
              <a:rPr lang="en-US" sz="2400" dirty="0"/>
              <a:t>	</a:t>
            </a:r>
            <a:r>
              <a:rPr lang="en-US" sz="2400" dirty="0" smtClean="0">
                <a:solidFill>
                  <a:srgbClr val="009999"/>
                </a:solidFill>
              </a:rPr>
              <a:t>Project Close</a:t>
            </a:r>
            <a:endParaRPr lang="en-US" sz="2400" dirty="0">
              <a:solidFill>
                <a:srgbClr val="009999"/>
              </a:solidFill>
            </a:endParaRPr>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12</a:t>
            </a:fld>
            <a:endParaRPr lang="en-US">
              <a:solidFill>
                <a:prstClr val="black">
                  <a:tint val="75000"/>
                </a:prstClr>
              </a:solidFill>
            </a:endParaRPr>
          </a:p>
        </p:txBody>
      </p:sp>
      <p:cxnSp>
        <p:nvCxnSpPr>
          <p:cNvPr id="21" name="Straight Arrow Connector 20"/>
          <p:cNvCxnSpPr/>
          <p:nvPr/>
        </p:nvCxnSpPr>
        <p:spPr>
          <a:xfrm>
            <a:off x="9831659" y="2883123"/>
            <a:ext cx="0" cy="222683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rot="5400000">
            <a:off x="9829800" y="4913759"/>
            <a:ext cx="457200" cy="457200"/>
          </a:xfrm>
          <a:prstGeom prst="arc">
            <a:avLst>
              <a:gd name="adj1" fmla="val 16200000"/>
              <a:gd name="adj2" fmla="val 5598114"/>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Arrow Connector 22"/>
          <p:cNvCxnSpPr/>
          <p:nvPr/>
        </p:nvCxnSpPr>
        <p:spPr>
          <a:xfrm flipV="1">
            <a:off x="10287000" y="2883123"/>
            <a:ext cx="0" cy="222683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0312197" y="4367695"/>
            <a:ext cx="1451936" cy="646331"/>
          </a:xfrm>
          <a:prstGeom prst="rect">
            <a:avLst/>
          </a:prstGeom>
        </p:spPr>
        <p:txBody>
          <a:bodyPr wrap="none">
            <a:spAutoFit/>
          </a:bodyPr>
          <a:lstStyle/>
          <a:p>
            <a:r>
              <a:rPr lang="en-US" dirty="0" smtClean="0">
                <a:solidFill>
                  <a:srgbClr val="C00000"/>
                </a:solidFill>
              </a:rPr>
              <a:t>Agile</a:t>
            </a:r>
          </a:p>
          <a:p>
            <a:r>
              <a:rPr lang="en-US" dirty="0" smtClean="0">
                <a:solidFill>
                  <a:srgbClr val="C00000"/>
                </a:solidFill>
              </a:rPr>
              <a:t>Development</a:t>
            </a:r>
            <a:endParaRPr lang="en-US" dirty="0">
              <a:solidFill>
                <a:srgbClr val="C00000"/>
              </a:solidFill>
            </a:endParaRPr>
          </a:p>
        </p:txBody>
      </p:sp>
      <p:sp>
        <p:nvSpPr>
          <p:cNvPr id="14" name="Content Placeholder 2"/>
          <p:cNvSpPr>
            <a:spLocks noGrp="1"/>
          </p:cNvSpPr>
          <p:nvPr>
            <p:ph sz="half" idx="1"/>
          </p:nvPr>
        </p:nvSpPr>
        <p:spPr>
          <a:xfrm>
            <a:off x="572641" y="1459871"/>
            <a:ext cx="5599559" cy="3110179"/>
          </a:xfrm>
        </p:spPr>
        <p:txBody>
          <a:bodyPr>
            <a:normAutofit fontScale="70000" lnSpcReduction="20000"/>
          </a:bodyPr>
          <a:lstStyle/>
          <a:p>
            <a:pPr>
              <a:lnSpc>
                <a:spcPct val="120000"/>
              </a:lnSpc>
              <a:spcBef>
                <a:spcPts val="0"/>
              </a:spcBef>
            </a:pPr>
            <a:r>
              <a:rPr lang="en-US" b="1" dirty="0"/>
              <a:t>Dialog decision points are strategic opportunities</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A system response takes the dialog in a particular direction and we can make that direction count</a:t>
            </a:r>
          </a:p>
          <a:p>
            <a:pPr>
              <a:lnSpc>
                <a:spcPct val="120000"/>
              </a:lnSpc>
              <a:spcBef>
                <a:spcPts val="0"/>
              </a:spcBef>
            </a:pPr>
            <a:r>
              <a:rPr lang="en-US" b="1" dirty="0"/>
              <a:t>Dialog design is modular, not linear</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We multitask, our dialog systems need to as well</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The linear user interface design doc has to go</a:t>
            </a:r>
          </a:p>
          <a:p>
            <a:pPr>
              <a:lnSpc>
                <a:spcPct val="120000"/>
              </a:lnSpc>
              <a:spcBef>
                <a:spcPts val="0"/>
              </a:spcBef>
            </a:pPr>
            <a:r>
              <a:rPr lang="en-US" b="1" dirty="0"/>
              <a:t>Requirements cannot be separated from design</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The words, the visuals, the data representations, and dialog management are intimately connected</a:t>
            </a:r>
          </a:p>
        </p:txBody>
      </p:sp>
      <p:sp>
        <p:nvSpPr>
          <p:cNvPr id="15" name="Arc 14"/>
          <p:cNvSpPr/>
          <p:nvPr/>
        </p:nvSpPr>
        <p:spPr>
          <a:xfrm rot="16200000">
            <a:off x="9831659" y="2637183"/>
            <a:ext cx="457200" cy="457200"/>
          </a:xfrm>
          <a:prstGeom prst="arc">
            <a:avLst>
              <a:gd name="adj1" fmla="val 16548392"/>
              <a:gd name="adj2" fmla="val 5598114"/>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572640" y="5384427"/>
            <a:ext cx="5980560" cy="707886"/>
          </a:xfrm>
          <a:prstGeom prst="rect">
            <a:avLst/>
          </a:prstGeom>
          <a:solidFill>
            <a:schemeClr val="accent5">
              <a:lumMod val="20000"/>
              <a:lumOff val="80000"/>
            </a:schemeClr>
          </a:solidFill>
          <a:ln>
            <a:solidFill>
              <a:srgbClr val="0070C0"/>
            </a:solidFill>
          </a:ln>
        </p:spPr>
        <p:txBody>
          <a:bodyPr wrap="square">
            <a:spAutoFit/>
          </a:bodyPr>
          <a:lstStyle/>
          <a:p>
            <a:r>
              <a:rPr lang="en-US" sz="2000" dirty="0" smtClean="0">
                <a:solidFill>
                  <a:srgbClr val="0070C0"/>
                </a:solidFill>
              </a:rPr>
              <a:t>Agile </a:t>
            </a:r>
            <a:r>
              <a:rPr lang="en-US" sz="2000" dirty="0">
                <a:solidFill>
                  <a:srgbClr val="0070C0"/>
                </a:solidFill>
              </a:rPr>
              <a:t>development needs to be extended </a:t>
            </a:r>
            <a:endParaRPr lang="en-US" sz="2000" dirty="0" smtClean="0">
              <a:solidFill>
                <a:srgbClr val="0070C0"/>
              </a:solidFill>
            </a:endParaRPr>
          </a:p>
          <a:p>
            <a:r>
              <a:rPr lang="en-US" sz="2000" dirty="0" smtClean="0">
                <a:solidFill>
                  <a:srgbClr val="0070C0"/>
                </a:solidFill>
              </a:rPr>
              <a:t>to </a:t>
            </a:r>
            <a:r>
              <a:rPr lang="en-US" sz="2000" dirty="0">
                <a:solidFill>
                  <a:srgbClr val="0070C0"/>
                </a:solidFill>
              </a:rPr>
              <a:t>apply to Business Requirements and </a:t>
            </a:r>
            <a:r>
              <a:rPr lang="en-US" sz="2000" dirty="0" smtClean="0">
                <a:solidFill>
                  <a:srgbClr val="0070C0"/>
                </a:solidFill>
              </a:rPr>
              <a:t>Architecture.</a:t>
            </a:r>
            <a:endParaRPr lang="en-US" sz="2000" dirty="0">
              <a:solidFill>
                <a:srgbClr val="0070C0"/>
              </a:solidFill>
            </a:endParaRPr>
          </a:p>
        </p:txBody>
      </p:sp>
      <p:sp>
        <p:nvSpPr>
          <p:cNvPr id="8" name="Down Arrow 7"/>
          <p:cNvSpPr/>
          <p:nvPr/>
        </p:nvSpPr>
        <p:spPr>
          <a:xfrm>
            <a:off x="3105720" y="4333462"/>
            <a:ext cx="533400" cy="71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46481"/>
      </p:ext>
    </p:extLst>
  </p:cSld>
  <p:clrMapOvr>
    <a:masterClrMapping/>
  </p:clrMapOvr>
  <mc:AlternateContent xmlns:mc="http://schemas.openxmlformats.org/markup-compatibility/2006" xmlns:p14="http://schemas.microsoft.com/office/powerpoint/2010/main">
    <mc:Choice Requires="p14">
      <p:transition spd="slow" p14:dur="2000" advTm="72369"/>
    </mc:Choice>
    <mc:Fallback xmlns="">
      <p:transition xmlns:p14="http://schemas.microsoft.com/office/powerpoint/2010/main" spd="slow" advTm="7236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xplosion 1 10"/>
          <p:cNvSpPr/>
          <p:nvPr/>
        </p:nvSpPr>
        <p:spPr>
          <a:xfrm>
            <a:off x="8686800" y="1459871"/>
            <a:ext cx="2932559" cy="2932559"/>
          </a:xfrm>
          <a:prstGeom prst="irregularSeal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76200"/>
            <a:ext cx="10515600" cy="1325563"/>
          </a:xfrm>
        </p:spPr>
        <p:txBody>
          <a:bodyPr>
            <a:normAutofit/>
          </a:bodyPr>
          <a:lstStyle/>
          <a:p>
            <a:r>
              <a:rPr lang="en-US" sz="4000" dirty="0" smtClean="0"/>
              <a:t>Conclusions (and Future Work)</a:t>
            </a:r>
            <a:endParaRPr lang="en-US" sz="4000" dirty="0"/>
          </a:p>
        </p:txBody>
      </p:sp>
      <p:sp>
        <p:nvSpPr>
          <p:cNvPr id="3" name="Content Placeholder 2"/>
          <p:cNvSpPr>
            <a:spLocks noGrp="1"/>
          </p:cNvSpPr>
          <p:nvPr>
            <p:ph sz="half" idx="1"/>
          </p:nvPr>
        </p:nvSpPr>
        <p:spPr>
          <a:xfrm>
            <a:off x="6789234" y="1459206"/>
            <a:ext cx="5061102" cy="5093993"/>
          </a:xfrm>
        </p:spPr>
        <p:txBody>
          <a:bodyPr>
            <a:normAutofit fontScale="70000" lnSpcReduction="20000"/>
          </a:bodyPr>
          <a:lstStyle/>
          <a:p>
            <a:pPr marL="514350" indent="-514350">
              <a:lnSpc>
                <a:spcPct val="120000"/>
              </a:lnSpc>
              <a:spcBef>
                <a:spcPts val="600"/>
              </a:spcBef>
              <a:buFont typeface="+mj-lt"/>
              <a:buAutoNum type="arabicPeriod"/>
            </a:pPr>
            <a:r>
              <a:rPr lang="en-US" sz="2400" dirty="0" smtClean="0"/>
              <a:t>Preliminary Project Request</a:t>
            </a:r>
          </a:p>
          <a:p>
            <a:pPr marL="514350" indent="-514350">
              <a:lnSpc>
                <a:spcPct val="120000"/>
              </a:lnSpc>
              <a:spcBef>
                <a:spcPts val="600"/>
              </a:spcBef>
              <a:buFont typeface="+mj-lt"/>
              <a:buAutoNum type="arabicPeriod"/>
            </a:pPr>
            <a:r>
              <a:rPr lang="en-US" sz="2400" dirty="0" smtClean="0"/>
              <a:t>Initial Architectural Solution</a:t>
            </a:r>
          </a:p>
          <a:p>
            <a:pPr marL="0" indent="0">
              <a:lnSpc>
                <a:spcPct val="120000"/>
              </a:lnSpc>
              <a:spcBef>
                <a:spcPts val="600"/>
              </a:spcBef>
              <a:buNone/>
            </a:pPr>
            <a:r>
              <a:rPr lang="en-US" sz="2400" dirty="0" smtClean="0"/>
              <a:t>	</a:t>
            </a:r>
            <a:r>
              <a:rPr lang="en-US" sz="2400" dirty="0" smtClean="0">
                <a:solidFill>
                  <a:srgbClr val="009999"/>
                </a:solidFill>
              </a:rPr>
              <a:t>Early Cost Estimate</a:t>
            </a:r>
          </a:p>
          <a:p>
            <a:pPr marL="514350" indent="-514350">
              <a:lnSpc>
                <a:spcPct val="120000"/>
              </a:lnSpc>
              <a:spcBef>
                <a:spcPts val="600"/>
              </a:spcBef>
              <a:buFont typeface="+mj-lt"/>
              <a:buAutoNum type="arabicPeriod" startAt="3"/>
            </a:pPr>
            <a:r>
              <a:rPr lang="en-US" sz="2400" dirty="0" smtClean="0"/>
              <a:t>Formal Business Requirements</a:t>
            </a:r>
          </a:p>
          <a:p>
            <a:pPr marL="514350" indent="-514350">
              <a:lnSpc>
                <a:spcPct val="120000"/>
              </a:lnSpc>
              <a:spcBef>
                <a:spcPts val="600"/>
              </a:spcBef>
              <a:buFont typeface="+mj-lt"/>
              <a:buAutoNum type="arabicPeriod" startAt="3"/>
            </a:pPr>
            <a:r>
              <a:rPr lang="en-US" sz="2400" dirty="0" smtClean="0"/>
              <a:t>Detailed Architectural Solution</a:t>
            </a:r>
          </a:p>
          <a:p>
            <a:pPr marL="800100" lvl="1">
              <a:lnSpc>
                <a:spcPct val="120000"/>
              </a:lnSpc>
              <a:spcBef>
                <a:spcPts val="600"/>
              </a:spcBef>
            </a:pPr>
            <a:r>
              <a:rPr lang="en-US" sz="2000" dirty="0" smtClean="0"/>
              <a:t>System Requirements</a:t>
            </a:r>
          </a:p>
          <a:p>
            <a:pPr marL="0" indent="0">
              <a:lnSpc>
                <a:spcPct val="120000"/>
              </a:lnSpc>
              <a:spcBef>
                <a:spcPts val="600"/>
              </a:spcBef>
              <a:buNone/>
            </a:pPr>
            <a:r>
              <a:rPr lang="en-US" sz="2400" dirty="0" smtClean="0"/>
              <a:t>	</a:t>
            </a:r>
            <a:r>
              <a:rPr lang="en-US" sz="2400" dirty="0" smtClean="0">
                <a:solidFill>
                  <a:srgbClr val="009999"/>
                </a:solidFill>
              </a:rPr>
              <a:t>Detailed Costs and Business Case</a:t>
            </a:r>
          </a:p>
          <a:p>
            <a:pPr marL="514350" indent="-514350">
              <a:lnSpc>
                <a:spcPct val="120000"/>
              </a:lnSpc>
              <a:spcBef>
                <a:spcPts val="600"/>
              </a:spcBef>
              <a:buFont typeface="+mj-lt"/>
              <a:buAutoNum type="arabicPeriod" startAt="5"/>
            </a:pPr>
            <a:r>
              <a:rPr lang="en-US" sz="2400" dirty="0" smtClean="0"/>
              <a:t>High Level Design</a:t>
            </a:r>
          </a:p>
          <a:p>
            <a:pPr marL="803275" lvl="1">
              <a:lnSpc>
                <a:spcPct val="120000"/>
              </a:lnSpc>
              <a:spcBef>
                <a:spcPts val="600"/>
              </a:spcBef>
            </a:pPr>
            <a:r>
              <a:rPr lang="en-US" sz="2000" dirty="0" smtClean="0"/>
              <a:t>User Interface Design</a:t>
            </a:r>
          </a:p>
          <a:p>
            <a:pPr marL="514350" indent="-514350">
              <a:lnSpc>
                <a:spcPct val="120000"/>
              </a:lnSpc>
              <a:spcBef>
                <a:spcPts val="600"/>
              </a:spcBef>
              <a:buFont typeface="+mj-lt"/>
              <a:buAutoNum type="arabicPeriod" startAt="5"/>
            </a:pPr>
            <a:r>
              <a:rPr lang="en-US" sz="2400" dirty="0" smtClean="0"/>
              <a:t>Development</a:t>
            </a:r>
          </a:p>
          <a:p>
            <a:pPr marL="514350" indent="-514350">
              <a:lnSpc>
                <a:spcPct val="120000"/>
              </a:lnSpc>
              <a:spcBef>
                <a:spcPts val="600"/>
              </a:spcBef>
              <a:buFont typeface="+mj-lt"/>
              <a:buAutoNum type="arabicPeriod" startAt="5"/>
            </a:pPr>
            <a:r>
              <a:rPr lang="en-US" sz="2400" dirty="0" smtClean="0"/>
              <a:t>Testing</a:t>
            </a:r>
          </a:p>
          <a:p>
            <a:pPr marL="0" indent="0">
              <a:lnSpc>
                <a:spcPct val="120000"/>
              </a:lnSpc>
              <a:spcBef>
                <a:spcPts val="600"/>
              </a:spcBef>
              <a:buNone/>
            </a:pPr>
            <a:r>
              <a:rPr lang="en-US" sz="2400" dirty="0"/>
              <a:t>	</a:t>
            </a:r>
            <a:r>
              <a:rPr lang="en-US" sz="2400" dirty="0" smtClean="0">
                <a:solidFill>
                  <a:srgbClr val="009999"/>
                </a:solidFill>
              </a:rPr>
              <a:t>Readiness Determination</a:t>
            </a:r>
          </a:p>
          <a:p>
            <a:pPr marL="514350" indent="-514350">
              <a:lnSpc>
                <a:spcPct val="120000"/>
              </a:lnSpc>
              <a:spcBef>
                <a:spcPts val="600"/>
              </a:spcBef>
              <a:buFont typeface="+mj-lt"/>
              <a:buAutoNum type="arabicPeriod" startAt="8"/>
            </a:pPr>
            <a:r>
              <a:rPr lang="en-US" sz="2400" dirty="0" smtClean="0"/>
              <a:t>Deployment</a:t>
            </a:r>
          </a:p>
          <a:p>
            <a:pPr marL="0" indent="0">
              <a:lnSpc>
                <a:spcPct val="120000"/>
              </a:lnSpc>
              <a:spcBef>
                <a:spcPts val="600"/>
              </a:spcBef>
              <a:buNone/>
            </a:pPr>
            <a:r>
              <a:rPr lang="en-US" sz="2400" dirty="0"/>
              <a:t>	</a:t>
            </a:r>
            <a:r>
              <a:rPr lang="en-US" sz="2400" dirty="0" smtClean="0">
                <a:solidFill>
                  <a:srgbClr val="009999"/>
                </a:solidFill>
              </a:rPr>
              <a:t>Project Close</a:t>
            </a:r>
            <a:endParaRPr lang="en-US" sz="2400" dirty="0">
              <a:solidFill>
                <a:srgbClr val="009999"/>
              </a:solidFill>
            </a:endParaRPr>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13</a:t>
            </a:fld>
            <a:endParaRPr lang="en-US">
              <a:solidFill>
                <a:prstClr val="black">
                  <a:tint val="75000"/>
                </a:prstClr>
              </a:solidFill>
            </a:endParaRPr>
          </a:p>
        </p:txBody>
      </p:sp>
      <p:cxnSp>
        <p:nvCxnSpPr>
          <p:cNvPr id="21" name="Straight Arrow Connector 20"/>
          <p:cNvCxnSpPr/>
          <p:nvPr/>
        </p:nvCxnSpPr>
        <p:spPr>
          <a:xfrm>
            <a:off x="9831659" y="2883123"/>
            <a:ext cx="0" cy="222683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rot="5400000">
            <a:off x="9829800" y="4913759"/>
            <a:ext cx="457200" cy="457200"/>
          </a:xfrm>
          <a:prstGeom prst="arc">
            <a:avLst>
              <a:gd name="adj1" fmla="val 16200000"/>
              <a:gd name="adj2" fmla="val 5598114"/>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Arrow Connector 22"/>
          <p:cNvCxnSpPr/>
          <p:nvPr/>
        </p:nvCxnSpPr>
        <p:spPr>
          <a:xfrm flipV="1">
            <a:off x="10287000" y="2883123"/>
            <a:ext cx="0" cy="222683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0312197" y="4367695"/>
            <a:ext cx="1451936" cy="646331"/>
          </a:xfrm>
          <a:prstGeom prst="rect">
            <a:avLst/>
          </a:prstGeom>
        </p:spPr>
        <p:txBody>
          <a:bodyPr wrap="none">
            <a:spAutoFit/>
          </a:bodyPr>
          <a:lstStyle/>
          <a:p>
            <a:r>
              <a:rPr lang="en-US" dirty="0" smtClean="0">
                <a:solidFill>
                  <a:srgbClr val="C00000"/>
                </a:solidFill>
              </a:rPr>
              <a:t>Agile</a:t>
            </a:r>
          </a:p>
          <a:p>
            <a:r>
              <a:rPr lang="en-US" dirty="0" smtClean="0">
                <a:solidFill>
                  <a:srgbClr val="C00000"/>
                </a:solidFill>
              </a:rPr>
              <a:t>Development</a:t>
            </a:r>
            <a:endParaRPr lang="en-US" dirty="0">
              <a:solidFill>
                <a:srgbClr val="C00000"/>
              </a:solidFill>
            </a:endParaRPr>
          </a:p>
        </p:txBody>
      </p:sp>
      <p:sp>
        <p:nvSpPr>
          <p:cNvPr id="14" name="Content Placeholder 2"/>
          <p:cNvSpPr>
            <a:spLocks noGrp="1"/>
          </p:cNvSpPr>
          <p:nvPr>
            <p:ph sz="half" idx="1"/>
          </p:nvPr>
        </p:nvSpPr>
        <p:spPr>
          <a:xfrm>
            <a:off x="572641" y="1459871"/>
            <a:ext cx="5599559" cy="3110179"/>
          </a:xfrm>
        </p:spPr>
        <p:txBody>
          <a:bodyPr>
            <a:normAutofit fontScale="70000" lnSpcReduction="20000"/>
          </a:bodyPr>
          <a:lstStyle/>
          <a:p>
            <a:pPr>
              <a:lnSpc>
                <a:spcPct val="120000"/>
              </a:lnSpc>
              <a:spcBef>
                <a:spcPts val="0"/>
              </a:spcBef>
            </a:pPr>
            <a:r>
              <a:rPr lang="en-US" b="1" dirty="0">
                <a:solidFill>
                  <a:schemeClr val="bg2"/>
                </a:solidFill>
              </a:rPr>
              <a:t>Dialog decision points are strategic opportunities</a:t>
            </a:r>
          </a:p>
          <a:p>
            <a:pPr lvl="1">
              <a:lnSpc>
                <a:spcPct val="120000"/>
              </a:lnSpc>
              <a:spcBef>
                <a:spcPts val="0"/>
              </a:spcBef>
              <a:buFont typeface="Calibri" panose="020F0502020204030204" pitchFamily="34" charset="0"/>
              <a:buChar char="–"/>
            </a:pPr>
            <a:r>
              <a:rPr lang="en-US" dirty="0">
                <a:solidFill>
                  <a:schemeClr val="bg2"/>
                </a:solidFill>
              </a:rPr>
              <a:t>A system response takes the dialog in a particular direction and we can make that direction count</a:t>
            </a:r>
          </a:p>
          <a:p>
            <a:pPr>
              <a:lnSpc>
                <a:spcPct val="120000"/>
              </a:lnSpc>
              <a:spcBef>
                <a:spcPts val="0"/>
              </a:spcBef>
            </a:pPr>
            <a:r>
              <a:rPr lang="en-US" b="1" dirty="0">
                <a:solidFill>
                  <a:schemeClr val="bg2"/>
                </a:solidFill>
              </a:rPr>
              <a:t>Dialog design is modular, not linear</a:t>
            </a:r>
          </a:p>
          <a:p>
            <a:pPr lvl="1">
              <a:lnSpc>
                <a:spcPct val="120000"/>
              </a:lnSpc>
              <a:spcBef>
                <a:spcPts val="0"/>
              </a:spcBef>
              <a:buFont typeface="Calibri" panose="020F0502020204030204" pitchFamily="34" charset="0"/>
              <a:buChar char="–"/>
            </a:pPr>
            <a:r>
              <a:rPr lang="en-US" dirty="0">
                <a:solidFill>
                  <a:schemeClr val="bg2"/>
                </a:solidFill>
              </a:rPr>
              <a:t>We multitask, our dialog systems need to as well</a:t>
            </a:r>
          </a:p>
          <a:p>
            <a:pPr lvl="1">
              <a:lnSpc>
                <a:spcPct val="120000"/>
              </a:lnSpc>
              <a:spcBef>
                <a:spcPts val="0"/>
              </a:spcBef>
              <a:buFont typeface="Calibri" panose="020F0502020204030204" pitchFamily="34" charset="0"/>
              <a:buChar char="–"/>
            </a:pPr>
            <a:r>
              <a:rPr lang="en-US" dirty="0">
                <a:solidFill>
                  <a:schemeClr val="bg2"/>
                </a:solidFill>
              </a:rPr>
              <a:t>The linear user interface design doc has to go</a:t>
            </a:r>
          </a:p>
          <a:p>
            <a:pPr>
              <a:lnSpc>
                <a:spcPct val="120000"/>
              </a:lnSpc>
              <a:spcBef>
                <a:spcPts val="0"/>
              </a:spcBef>
            </a:pPr>
            <a:r>
              <a:rPr lang="en-US" b="1" dirty="0">
                <a:solidFill>
                  <a:schemeClr val="bg2"/>
                </a:solidFill>
              </a:rPr>
              <a:t>Requirements cannot be separated from design</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The words, the visuals, the data representations, and dialog management are intimately connected</a:t>
            </a:r>
          </a:p>
        </p:txBody>
      </p:sp>
      <p:sp>
        <p:nvSpPr>
          <p:cNvPr id="15" name="Arc 14"/>
          <p:cNvSpPr/>
          <p:nvPr/>
        </p:nvSpPr>
        <p:spPr>
          <a:xfrm rot="16200000">
            <a:off x="9831659" y="2637183"/>
            <a:ext cx="457200" cy="457200"/>
          </a:xfrm>
          <a:prstGeom prst="arc">
            <a:avLst>
              <a:gd name="adj1" fmla="val 16548392"/>
              <a:gd name="adj2" fmla="val 5598114"/>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572640" y="5384427"/>
            <a:ext cx="5599559" cy="707886"/>
          </a:xfrm>
          <a:prstGeom prst="rect">
            <a:avLst/>
          </a:prstGeom>
          <a:solidFill>
            <a:schemeClr val="accent5">
              <a:lumMod val="20000"/>
              <a:lumOff val="80000"/>
            </a:schemeClr>
          </a:solidFill>
          <a:ln>
            <a:solidFill>
              <a:srgbClr val="0070C0"/>
            </a:solidFill>
          </a:ln>
        </p:spPr>
        <p:txBody>
          <a:bodyPr wrap="square">
            <a:spAutoFit/>
          </a:bodyPr>
          <a:lstStyle/>
          <a:p>
            <a:r>
              <a:rPr lang="en-US" sz="2000" dirty="0" smtClean="0">
                <a:solidFill>
                  <a:srgbClr val="0070C0"/>
                </a:solidFill>
              </a:rPr>
              <a:t>“</a:t>
            </a:r>
            <a:r>
              <a:rPr lang="en-US" sz="2000" dirty="0">
                <a:solidFill>
                  <a:srgbClr val="0070C0"/>
                </a:solidFill>
              </a:rPr>
              <a:t>Agile” development needs to be extended to apply to Business Requirements and </a:t>
            </a:r>
            <a:r>
              <a:rPr lang="en-US" sz="2000" dirty="0" smtClean="0">
                <a:solidFill>
                  <a:srgbClr val="0070C0"/>
                </a:solidFill>
              </a:rPr>
              <a:t>Architecture.</a:t>
            </a:r>
            <a:endParaRPr lang="en-US" sz="2000" dirty="0">
              <a:solidFill>
                <a:srgbClr val="0070C0"/>
              </a:solidFill>
            </a:endParaRPr>
          </a:p>
        </p:txBody>
      </p:sp>
      <p:sp>
        <p:nvSpPr>
          <p:cNvPr id="8" name="Down Arrow 7"/>
          <p:cNvSpPr/>
          <p:nvPr/>
        </p:nvSpPr>
        <p:spPr>
          <a:xfrm>
            <a:off x="3105720" y="4583054"/>
            <a:ext cx="533400" cy="71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186615" y="1403879"/>
            <a:ext cx="4333178" cy="3952875"/>
            <a:chOff x="7581900" y="1690688"/>
            <a:chExt cx="4333178" cy="3952875"/>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900" y="1690688"/>
              <a:ext cx="4114800" cy="3952875"/>
            </a:xfrm>
            <a:prstGeom prst="rect">
              <a:avLst/>
            </a:prstGeom>
          </p:spPr>
        </p:pic>
        <p:sp>
          <p:nvSpPr>
            <p:cNvPr id="19" name="Rectangle 18"/>
            <p:cNvSpPr/>
            <p:nvPr/>
          </p:nvSpPr>
          <p:spPr>
            <a:xfrm>
              <a:off x="7800278" y="1829802"/>
              <a:ext cx="4114800" cy="830997"/>
            </a:xfrm>
            <a:prstGeom prst="rect">
              <a:avLst/>
            </a:prstGeom>
          </p:spPr>
          <p:txBody>
            <a:bodyPr wrap="square">
              <a:spAutoFit/>
            </a:bodyPr>
            <a:lstStyle/>
            <a:p>
              <a:endParaRPr lang="en-US" sz="2400" b="1" dirty="0" smtClean="0">
                <a:solidFill>
                  <a:srgbClr val="002060"/>
                </a:solidFill>
                <a:latin typeface="+mj-lt"/>
              </a:endParaRPr>
            </a:p>
            <a:p>
              <a:r>
                <a:rPr lang="en-US" sz="2400" b="1" dirty="0" smtClean="0">
                  <a:solidFill>
                    <a:srgbClr val="002060"/>
                  </a:solidFill>
                  <a:latin typeface="+mj-lt"/>
                </a:rPr>
                <a:t>What </a:t>
              </a:r>
              <a:r>
                <a:rPr lang="en-US" sz="2400" b="1" dirty="0">
                  <a:solidFill>
                    <a:srgbClr val="002060"/>
                  </a:solidFill>
                  <a:latin typeface="+mj-lt"/>
                </a:rPr>
                <a:t>makes </a:t>
              </a:r>
              <a:r>
                <a:rPr lang="en-US" sz="2400" b="1" dirty="0" smtClean="0">
                  <a:solidFill>
                    <a:srgbClr val="002060"/>
                  </a:solidFill>
                  <a:latin typeface="+mj-lt"/>
                </a:rPr>
                <a:t>this difficult</a:t>
              </a:r>
              <a:r>
                <a:rPr lang="en-US" sz="2400" b="1" dirty="0">
                  <a:solidFill>
                    <a:srgbClr val="002060"/>
                  </a:solidFill>
                  <a:latin typeface="+mj-lt"/>
                </a:rPr>
                <a:t>?</a:t>
              </a:r>
            </a:p>
          </p:txBody>
        </p:sp>
      </p:grpSp>
      <p:sp>
        <p:nvSpPr>
          <p:cNvPr id="20" name="Content Placeholder 7"/>
          <p:cNvSpPr>
            <a:spLocks noGrp="1"/>
          </p:cNvSpPr>
          <p:nvPr>
            <p:ph sz="half" idx="2"/>
          </p:nvPr>
        </p:nvSpPr>
        <p:spPr>
          <a:xfrm>
            <a:off x="1572321" y="2095225"/>
            <a:ext cx="3352801" cy="2788355"/>
          </a:xfrm>
          <a:ln>
            <a:noFill/>
          </a:ln>
        </p:spPr>
        <p:txBody>
          <a:bodyPr>
            <a:normAutofit fontScale="70000" lnSpcReduction="20000"/>
          </a:bodyPr>
          <a:lstStyle/>
          <a:p>
            <a:endParaRPr lang="en-US" sz="2000" dirty="0" smtClean="0">
              <a:solidFill>
                <a:srgbClr val="002060"/>
              </a:solidFill>
              <a:latin typeface="+mj-lt"/>
            </a:endParaRPr>
          </a:p>
          <a:p>
            <a:r>
              <a:rPr lang="en-US" sz="2300" dirty="0" smtClean="0">
                <a:solidFill>
                  <a:srgbClr val="002060"/>
                </a:solidFill>
                <a:latin typeface="+mj-lt"/>
              </a:rPr>
              <a:t>Iterative business requirements</a:t>
            </a:r>
            <a:r>
              <a:rPr lang="en-US" sz="2300" i="1" dirty="0" smtClean="0">
                <a:solidFill>
                  <a:srgbClr val="002060"/>
                </a:solidFill>
                <a:latin typeface="+mj-lt"/>
              </a:rPr>
              <a:t> </a:t>
            </a:r>
            <a:r>
              <a:rPr lang="en-US" sz="2300" b="1" i="1" dirty="0" smtClean="0">
                <a:solidFill>
                  <a:srgbClr val="002060"/>
                </a:solidFill>
                <a:latin typeface="+mj-lt"/>
              </a:rPr>
              <a:t>delay determining final costs</a:t>
            </a:r>
          </a:p>
          <a:p>
            <a:r>
              <a:rPr lang="en-US" sz="2300" dirty="0" smtClean="0">
                <a:solidFill>
                  <a:srgbClr val="002060"/>
                </a:solidFill>
                <a:latin typeface="+mj-lt"/>
              </a:rPr>
              <a:t>Often, </a:t>
            </a:r>
            <a:r>
              <a:rPr lang="en-US" sz="2300" b="1" i="1" dirty="0" smtClean="0">
                <a:solidFill>
                  <a:srgbClr val="002060"/>
                </a:solidFill>
                <a:latin typeface="+mj-lt"/>
              </a:rPr>
              <a:t>separate organizations </a:t>
            </a:r>
            <a:r>
              <a:rPr lang="en-US" sz="2300" dirty="0" smtClean="0">
                <a:solidFill>
                  <a:srgbClr val="002060"/>
                </a:solidFill>
                <a:latin typeface="+mj-lt"/>
              </a:rPr>
              <a:t>are responsible for Business Requirements, Architecture, and Development.</a:t>
            </a:r>
          </a:p>
          <a:p>
            <a:r>
              <a:rPr lang="en-US" sz="2300" dirty="0" smtClean="0">
                <a:solidFill>
                  <a:srgbClr val="002060"/>
                </a:solidFill>
                <a:latin typeface="+mj-lt"/>
              </a:rPr>
              <a:t>Even within Development, </a:t>
            </a:r>
            <a:r>
              <a:rPr lang="en-US" sz="2300" b="1" i="1" dirty="0" smtClean="0">
                <a:solidFill>
                  <a:srgbClr val="002060"/>
                </a:solidFill>
                <a:latin typeface="+mj-lt"/>
              </a:rPr>
              <a:t>separate teams</a:t>
            </a:r>
            <a:r>
              <a:rPr lang="en-US" sz="2300" b="1" dirty="0" smtClean="0">
                <a:solidFill>
                  <a:srgbClr val="002060"/>
                </a:solidFill>
                <a:latin typeface="+mj-lt"/>
              </a:rPr>
              <a:t> </a:t>
            </a:r>
            <a:r>
              <a:rPr lang="en-US" sz="2300" dirty="0" smtClean="0">
                <a:solidFill>
                  <a:srgbClr val="002060"/>
                </a:solidFill>
                <a:latin typeface="+mj-lt"/>
              </a:rPr>
              <a:t>are responsible for separate applications.</a:t>
            </a:r>
          </a:p>
          <a:p>
            <a:r>
              <a:rPr lang="en-US" sz="2300" dirty="0" smtClean="0">
                <a:solidFill>
                  <a:srgbClr val="002060"/>
                </a:solidFill>
                <a:latin typeface="+mj-lt"/>
              </a:rPr>
              <a:t>Commonly, key aspects of the </a:t>
            </a:r>
            <a:r>
              <a:rPr lang="en-US" sz="2300" b="1" i="1" dirty="0" smtClean="0">
                <a:solidFill>
                  <a:srgbClr val="002060"/>
                </a:solidFill>
                <a:latin typeface="+mj-lt"/>
              </a:rPr>
              <a:t>work is outsourced </a:t>
            </a:r>
            <a:r>
              <a:rPr lang="en-US" sz="2300" dirty="0" smtClean="0">
                <a:solidFill>
                  <a:srgbClr val="002060"/>
                </a:solidFill>
                <a:latin typeface="+mj-lt"/>
              </a:rPr>
              <a:t>to vendors.</a:t>
            </a:r>
            <a:endParaRPr lang="en-US" sz="2300" dirty="0">
              <a:solidFill>
                <a:srgbClr val="002060"/>
              </a:solidFill>
              <a:latin typeface="+mj-lt"/>
            </a:endParaRPr>
          </a:p>
        </p:txBody>
      </p:sp>
      <p:pic>
        <p:nvPicPr>
          <p:cNvPr id="9" name="Picture 8"/>
          <p:cNvPicPr>
            <a:picLocks noChangeAspect="1"/>
          </p:cNvPicPr>
          <p:nvPr/>
        </p:nvPicPr>
        <p:blipFill>
          <a:blip r:embed="rId4"/>
          <a:stretch>
            <a:fillRect/>
          </a:stretch>
        </p:blipFill>
        <p:spPr>
          <a:xfrm rot="5400000">
            <a:off x="2862303" y="1379548"/>
            <a:ext cx="516727" cy="229381"/>
          </a:xfrm>
          <a:prstGeom prst="rect">
            <a:avLst/>
          </a:prstGeom>
        </p:spPr>
      </p:pic>
    </p:spTree>
    <p:extLst>
      <p:ext uri="{BB962C8B-B14F-4D97-AF65-F5344CB8AC3E}">
        <p14:creationId xmlns:p14="http://schemas.microsoft.com/office/powerpoint/2010/main" val="3926195838"/>
      </p:ext>
    </p:extLst>
  </p:cSld>
  <p:clrMapOvr>
    <a:masterClrMapping/>
  </p:clrMapOvr>
  <mc:AlternateContent xmlns:mc="http://schemas.openxmlformats.org/markup-compatibility/2006" xmlns:p14="http://schemas.microsoft.com/office/powerpoint/2010/main">
    <mc:Choice Requires="p14">
      <p:transition spd="slow" p14:dur="2000" advTm="107344"/>
    </mc:Choice>
    <mc:Fallback xmlns="">
      <p:transition xmlns:p14="http://schemas.microsoft.com/office/powerpoint/2010/main" spd="slow" advTm="107344"/>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Requirements</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dirty="0"/>
              <a:t>April 20, 2015 Mobile Voice Conference</a:t>
            </a:r>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14</a:t>
            </a:fld>
            <a:endParaRPr lang="en-US"/>
          </a:p>
        </p:txBody>
      </p:sp>
    </p:spTree>
    <p:extLst>
      <p:ext uri="{BB962C8B-B14F-4D97-AF65-F5344CB8AC3E}">
        <p14:creationId xmlns:p14="http://schemas.microsoft.com/office/powerpoint/2010/main" val="974745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2800" y="1"/>
            <a:ext cx="10515600" cy="1295400"/>
          </a:xfrm>
        </p:spPr>
        <p:txBody>
          <a:bodyPr>
            <a:normAutofit/>
          </a:bodyPr>
          <a:lstStyle/>
          <a:p>
            <a:r>
              <a:rPr lang="en-US" dirty="0" smtClean="0"/>
              <a:t>Business Requirements for our Dialog Turn</a:t>
            </a:r>
            <a:endParaRPr lang="en-US" dirty="0"/>
          </a:p>
        </p:txBody>
      </p:sp>
      <p:sp>
        <p:nvSpPr>
          <p:cNvPr id="6" name="Content Placeholder 5"/>
          <p:cNvSpPr>
            <a:spLocks noGrp="1"/>
          </p:cNvSpPr>
          <p:nvPr>
            <p:ph sz="half" idx="1"/>
          </p:nvPr>
        </p:nvSpPr>
        <p:spPr>
          <a:xfrm>
            <a:off x="228599" y="1518441"/>
            <a:ext cx="7772399" cy="4351338"/>
          </a:xfrm>
        </p:spPr>
        <p:txBody>
          <a:bodyPr>
            <a:noAutofit/>
          </a:bodyPr>
          <a:lstStyle/>
          <a:p>
            <a:r>
              <a:rPr lang="en-US" dirty="0" smtClean="0"/>
              <a:t>“Provide a </a:t>
            </a:r>
            <a:r>
              <a:rPr lang="en-US" u="sng" dirty="0" smtClean="0"/>
              <a:t>multimodal voice user interface</a:t>
            </a:r>
            <a:r>
              <a:rPr lang="en-US" dirty="0" smtClean="0"/>
              <a:t> to a catalog ordering system”</a:t>
            </a:r>
          </a:p>
          <a:p>
            <a:r>
              <a:rPr lang="en-US" dirty="0" smtClean="0"/>
              <a:t>Provide a user experience on mobile devices that the allows customers to</a:t>
            </a:r>
          </a:p>
          <a:p>
            <a:pPr lvl="1"/>
            <a:r>
              <a:rPr lang="en-US" dirty="0" smtClean="0"/>
              <a:t>Browse and select products from an extensive catalog</a:t>
            </a:r>
          </a:p>
          <a:p>
            <a:pPr lvl="1"/>
            <a:r>
              <a:rPr lang="en-US" dirty="0" smtClean="0"/>
              <a:t>Comparison shop</a:t>
            </a:r>
          </a:p>
          <a:p>
            <a:pPr lvl="1"/>
            <a:r>
              <a:rPr lang="en-US" dirty="0" smtClean="0"/>
              <a:t>Manage a shopping cart</a:t>
            </a:r>
          </a:p>
          <a:p>
            <a:pPr lvl="1"/>
            <a:r>
              <a:rPr lang="en-US" dirty="0" smtClean="0"/>
              <a:t>Respect a budget provided by a financial application</a:t>
            </a:r>
          </a:p>
          <a:p>
            <a:r>
              <a:rPr lang="en-US" dirty="0" smtClean="0"/>
              <a:t>Provide a user experience that</a:t>
            </a:r>
          </a:p>
          <a:p>
            <a:pPr lvl="1"/>
            <a:r>
              <a:rPr lang="en-US" dirty="0" smtClean="0"/>
              <a:t>Maximizes the value of the customer and </a:t>
            </a:r>
          </a:p>
          <a:p>
            <a:pPr lvl="1"/>
            <a:r>
              <a:rPr lang="en-US" dirty="0" smtClean="0"/>
              <a:t>brings the  customer back</a:t>
            </a:r>
          </a:p>
        </p:txBody>
      </p:sp>
      <p:sp>
        <p:nvSpPr>
          <p:cNvPr id="4" name="Date Placeholder 3"/>
          <p:cNvSpPr>
            <a:spLocks noGrp="1"/>
          </p:cNvSpPr>
          <p:nvPr>
            <p:ph type="dt" sz="half" idx="10"/>
          </p:nvPr>
        </p:nvSpPr>
        <p:spPr/>
        <p:txBody>
          <a:bodyPr/>
          <a:lstStyle/>
          <a:p>
            <a:r>
              <a:rPr lang="en-US" dirty="0"/>
              <a:t>April 20, 2015 Mobile Voice Conference</a:t>
            </a: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Creating an Advanced Dialog Application</a:t>
            </a:r>
            <a:endParaRPr lang="en-US">
              <a:solidFill>
                <a:prstClr val="black">
                  <a:tint val="75000"/>
                </a:prstClr>
              </a:solidFill>
            </a:endParaRPr>
          </a:p>
        </p:txBody>
      </p:sp>
      <p:sp>
        <p:nvSpPr>
          <p:cNvPr id="3" name="Slide Number Placeholder 2"/>
          <p:cNvSpPr>
            <a:spLocks noGrp="1"/>
          </p:cNvSpPr>
          <p:nvPr>
            <p:ph type="sldNum" sz="quarter" idx="12"/>
          </p:nvPr>
        </p:nvSpPr>
        <p:spPr>
          <a:xfrm>
            <a:off x="8746067" y="6356350"/>
            <a:ext cx="2743200" cy="365125"/>
          </a:xfrm>
        </p:spPr>
        <p:txBody>
          <a:bodyPr/>
          <a:lstStyle/>
          <a:p>
            <a:fld id="{533200FA-CC72-40F1-A333-605CE3E81AB0}" type="slidenum">
              <a:rPr lang="en-US" smtClean="0">
                <a:solidFill>
                  <a:prstClr val="black">
                    <a:tint val="75000"/>
                  </a:prstClr>
                </a:solidFill>
              </a:rPr>
              <a:pPr/>
              <a:t>15</a:t>
            </a:fld>
            <a:endParaRPr lang="en-US">
              <a:solidFill>
                <a:prstClr val="black">
                  <a:tint val="75000"/>
                </a:prstClr>
              </a:solidFill>
            </a:endParaRPr>
          </a:p>
        </p:txBody>
      </p:sp>
      <p:sp>
        <p:nvSpPr>
          <p:cNvPr id="7" name="TextBox 6"/>
          <p:cNvSpPr txBox="1"/>
          <p:nvPr/>
        </p:nvSpPr>
        <p:spPr>
          <a:xfrm>
            <a:off x="457200" y="1295400"/>
            <a:ext cx="805877" cy="1323439"/>
          </a:xfrm>
          <a:prstGeom prst="rect">
            <a:avLst/>
          </a:prstGeom>
          <a:noFill/>
        </p:spPr>
        <p:txBody>
          <a:bodyPr wrap="none" rtlCol="0">
            <a:spAutoFit/>
          </a:bodyPr>
          <a:lstStyle/>
          <a:p>
            <a:r>
              <a:rPr lang="en-US" sz="8000" dirty="0" smtClean="0">
                <a:solidFill>
                  <a:srgbClr val="FF0000"/>
                </a:solidFill>
                <a:latin typeface="Chalkduster"/>
                <a:cs typeface="Chalkduster"/>
              </a:rPr>
              <a:t>X</a:t>
            </a:r>
            <a:endParaRPr lang="en-US" sz="8000" dirty="0">
              <a:solidFill>
                <a:srgbClr val="FF0000"/>
              </a:solidFill>
              <a:latin typeface="Chalkduster"/>
              <a:cs typeface="Chalkduster"/>
            </a:endParaRPr>
          </a:p>
        </p:txBody>
      </p:sp>
      <p:grpSp>
        <p:nvGrpSpPr>
          <p:cNvPr id="20" name="Group 19"/>
          <p:cNvGrpSpPr/>
          <p:nvPr/>
        </p:nvGrpSpPr>
        <p:grpSpPr>
          <a:xfrm>
            <a:off x="8000998" y="1476165"/>
            <a:ext cx="4114800" cy="3952875"/>
            <a:chOff x="9321800" y="1657555"/>
            <a:chExt cx="4114800" cy="3952875"/>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800" y="1657555"/>
              <a:ext cx="4114800" cy="3952875"/>
            </a:xfrm>
            <a:prstGeom prst="rect">
              <a:avLst/>
            </a:prstGeom>
          </p:spPr>
        </p:pic>
        <p:sp>
          <p:nvSpPr>
            <p:cNvPr id="25" name="Rectangle 24"/>
            <p:cNvSpPr/>
            <p:nvPr/>
          </p:nvSpPr>
          <p:spPr>
            <a:xfrm>
              <a:off x="9474202" y="1796669"/>
              <a:ext cx="3962398" cy="3200876"/>
            </a:xfrm>
            <a:prstGeom prst="rect">
              <a:avLst/>
            </a:prstGeom>
          </p:spPr>
          <p:txBody>
            <a:bodyPr wrap="square">
              <a:spAutoFit/>
            </a:bodyPr>
            <a:lstStyle/>
            <a:p>
              <a:pPr>
                <a:spcBef>
                  <a:spcPts val="1200"/>
                </a:spcBef>
              </a:pPr>
              <a:r>
                <a:rPr lang="en-US" sz="2800" b="1" dirty="0">
                  <a:solidFill>
                    <a:srgbClr val="002060"/>
                  </a:solidFill>
                  <a:latin typeface="+mj-lt"/>
                </a:rPr>
                <a:t>What makes this difficult</a:t>
              </a:r>
              <a:r>
                <a:rPr lang="en-US" sz="2800" b="1" dirty="0" smtClean="0">
                  <a:solidFill>
                    <a:srgbClr val="002060"/>
                  </a:solidFill>
                  <a:latin typeface="+mj-lt"/>
                </a:rPr>
                <a:t>?</a:t>
              </a:r>
            </a:p>
            <a:p>
              <a:pPr marL="342900" indent="-342900">
                <a:spcBef>
                  <a:spcPts val="1200"/>
                </a:spcBef>
                <a:buFont typeface="Arial"/>
                <a:buChar char="•"/>
              </a:pPr>
              <a:r>
                <a:rPr lang="en-US" sz="2400" dirty="0">
                  <a:solidFill>
                    <a:srgbClr val="002060"/>
                  </a:solidFill>
                </a:rPr>
                <a:t>How do you describe the WHAT </a:t>
              </a:r>
              <a:r>
                <a:rPr lang="en-US" sz="2400" dirty="0" smtClean="0">
                  <a:solidFill>
                    <a:srgbClr val="002060"/>
                  </a:solidFill>
                </a:rPr>
                <a:t>without </a:t>
              </a:r>
              <a:r>
                <a:rPr lang="en-US" sz="2400" dirty="0">
                  <a:solidFill>
                    <a:srgbClr val="002060"/>
                  </a:solidFill>
                </a:rPr>
                <a:t>the HOW?</a:t>
              </a:r>
            </a:p>
            <a:p>
              <a:pPr marL="342900" indent="-342900">
                <a:spcBef>
                  <a:spcPts val="1200"/>
                </a:spcBef>
                <a:buFont typeface="Arial"/>
                <a:buChar char="•"/>
              </a:pPr>
              <a:r>
                <a:rPr lang="en-US" sz="2400" dirty="0">
                  <a:solidFill>
                    <a:srgbClr val="002060"/>
                  </a:solidFill>
                </a:rPr>
                <a:t>“Use cases” focus on </a:t>
              </a:r>
              <a:r>
                <a:rPr lang="en-US" sz="2400" dirty="0" smtClean="0">
                  <a:solidFill>
                    <a:srgbClr val="002060"/>
                  </a:solidFill>
                </a:rPr>
                <a:t>general functionality</a:t>
              </a:r>
              <a:endParaRPr lang="en-US" sz="2400" dirty="0">
                <a:solidFill>
                  <a:srgbClr val="002060"/>
                </a:solidFill>
              </a:endParaRPr>
            </a:p>
            <a:p>
              <a:pPr marL="342900" indent="-342900">
                <a:spcBef>
                  <a:spcPts val="1200"/>
                </a:spcBef>
                <a:buFont typeface="Arial"/>
                <a:buChar char="•"/>
              </a:pPr>
              <a:r>
                <a:rPr lang="en-US" sz="2400" dirty="0">
                  <a:solidFill>
                    <a:srgbClr val="002060"/>
                  </a:solidFill>
                </a:rPr>
                <a:t>Need scenarios that drive advanced </a:t>
              </a:r>
              <a:r>
                <a:rPr lang="en-US" sz="2400" dirty="0" smtClean="0">
                  <a:solidFill>
                    <a:srgbClr val="002060"/>
                  </a:solidFill>
                </a:rPr>
                <a:t>development</a:t>
              </a:r>
              <a:endParaRPr lang="en-US" sz="2400" dirty="0">
                <a:solidFill>
                  <a:srgbClr val="002060"/>
                </a:solidFill>
              </a:endParaRPr>
            </a:p>
          </p:txBody>
        </p:sp>
      </p:grpSp>
    </p:spTree>
    <p:extLst>
      <p:ext uri="{BB962C8B-B14F-4D97-AF65-F5344CB8AC3E}">
        <p14:creationId xmlns:p14="http://schemas.microsoft.com/office/powerpoint/2010/main" val="387398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11811000" cy="1325563"/>
          </a:xfrm>
        </p:spPr>
        <p:txBody>
          <a:bodyPr>
            <a:normAutofit fontScale="90000"/>
          </a:bodyPr>
          <a:lstStyle/>
          <a:p>
            <a:r>
              <a:rPr lang="en-US" dirty="0" smtClean="0"/>
              <a:t>Scenario :</a:t>
            </a:r>
            <a:r>
              <a:rPr lang="en-US" dirty="0"/>
              <a:t/>
            </a:r>
            <a:br>
              <a:rPr lang="en-US" dirty="0"/>
            </a:br>
            <a:r>
              <a:rPr lang="en-US" sz="4000" b="1" dirty="0" smtClean="0">
                <a:solidFill>
                  <a:srgbClr val="FF0000"/>
                </a:solidFill>
              </a:rPr>
              <a:t>“</a:t>
            </a:r>
            <a:r>
              <a:rPr lang="en-US" sz="4000" b="1" i="1" dirty="0" smtClean="0">
                <a:solidFill>
                  <a:srgbClr val="FF0000"/>
                </a:solidFill>
              </a:rPr>
              <a:t>I </a:t>
            </a:r>
            <a:r>
              <a:rPr lang="en-US" sz="4000" b="1" i="1" dirty="0">
                <a:solidFill>
                  <a:srgbClr val="FF0000"/>
                </a:solidFill>
              </a:rPr>
              <a:t>need a jacket and I don’t want to spend more than $200.00</a:t>
            </a:r>
            <a:r>
              <a:rPr lang="en-US" sz="4000" b="1" dirty="0" smtClean="0">
                <a:solidFill>
                  <a:srgbClr val="FF0000"/>
                </a:solidFill>
              </a:rPr>
              <a:t>.”</a:t>
            </a:r>
            <a:endParaRPr lang="en-US" sz="4000" b="1" dirty="0">
              <a:solidFill>
                <a:srgbClr val="FF0000"/>
              </a:solidFill>
            </a:endParaRPr>
          </a:p>
        </p:txBody>
      </p:sp>
      <p:sp>
        <p:nvSpPr>
          <p:cNvPr id="3" name="Content Placeholder 2"/>
          <p:cNvSpPr>
            <a:spLocks noGrp="1"/>
          </p:cNvSpPr>
          <p:nvPr>
            <p:ph sz="half" idx="1"/>
          </p:nvPr>
        </p:nvSpPr>
        <p:spPr>
          <a:xfrm>
            <a:off x="152400" y="1825625"/>
            <a:ext cx="5216488" cy="4351338"/>
          </a:xfrm>
        </p:spPr>
        <p:txBody>
          <a:bodyPr/>
          <a:lstStyle/>
          <a:p>
            <a:r>
              <a:rPr lang="en-US" dirty="0" smtClean="0"/>
              <a:t>Dialog so far results in the choice of jacket.</a:t>
            </a:r>
          </a:p>
          <a:p>
            <a:r>
              <a:rPr lang="en-US" i="1" dirty="0" smtClean="0"/>
              <a:t>You may also love </a:t>
            </a:r>
            <a:r>
              <a:rPr lang="en-US" dirty="0" smtClean="0"/>
              <a:t>opens up new opportunities.</a:t>
            </a:r>
          </a:p>
          <a:p>
            <a:endParaRPr lang="en-US" dirty="0" smtClean="0"/>
          </a:p>
          <a:p>
            <a:pPr marL="0" indent="0">
              <a:buNone/>
            </a:pPr>
            <a:r>
              <a:rPr lang="en-US" sz="3200" i="1" dirty="0" smtClean="0">
                <a:solidFill>
                  <a:srgbClr val="FF0000"/>
                </a:solidFill>
              </a:rPr>
              <a:t>“Oh, show me the blue top.”</a:t>
            </a:r>
            <a:endParaRPr lang="en-US" sz="3200" i="1" dirty="0">
              <a:solidFill>
                <a:srgbClr val="FF0000"/>
              </a:solidFill>
            </a:endParaRPr>
          </a:p>
        </p:txBody>
      </p:sp>
      <p:sp>
        <p:nvSpPr>
          <p:cNvPr id="7" name="Date Placeholder 6"/>
          <p:cNvSpPr>
            <a:spLocks noGrp="1"/>
          </p:cNvSpPr>
          <p:nvPr>
            <p:ph type="dt" sz="half" idx="10"/>
          </p:nvPr>
        </p:nvSpPr>
        <p:spPr/>
        <p:txBody>
          <a:bodyPr/>
          <a:lstStyle/>
          <a:p>
            <a:r>
              <a:rPr lang="en-US" dirty="0"/>
              <a:t>April 20, 2015 Mobile Voice Conference</a:t>
            </a:r>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16</a:t>
            </a:fld>
            <a:endParaRPr lang="en-US"/>
          </a:p>
        </p:txBody>
      </p:sp>
      <p:pic>
        <p:nvPicPr>
          <p:cNvPr id="4" name="Picture 3" descr="Jacket in shopping bag 139.png"/>
          <p:cNvPicPr>
            <a:picLocks noChangeAspect="1"/>
          </p:cNvPicPr>
          <p:nvPr/>
        </p:nvPicPr>
        <p:blipFill>
          <a:blip r:embed="rId2"/>
          <a:stretch>
            <a:fillRect/>
          </a:stretch>
        </p:blipFill>
        <p:spPr>
          <a:xfrm>
            <a:off x="5368888" y="1849438"/>
            <a:ext cx="6357464" cy="4119563"/>
          </a:xfrm>
          <a:prstGeom prst="rect">
            <a:avLst/>
          </a:prstGeom>
          <a:ln>
            <a:solidFill>
              <a:srgbClr val="002060"/>
            </a:solidFill>
          </a:ln>
        </p:spPr>
      </p:pic>
      <p:pic>
        <p:nvPicPr>
          <p:cNvPr id="9" name="Picture 8" descr="White pants 99.png"/>
          <p:cNvPicPr>
            <a:picLocks noChangeAspect="1"/>
          </p:cNvPicPr>
          <p:nvPr/>
        </p:nvPicPr>
        <p:blipFill rotWithShape="1">
          <a:blip r:embed="rId3"/>
          <a:srcRect t="64911"/>
          <a:stretch/>
        </p:blipFill>
        <p:spPr>
          <a:xfrm>
            <a:off x="5740996" y="4505396"/>
            <a:ext cx="5586500" cy="1850954"/>
          </a:xfrm>
          <a:prstGeom prst="rect">
            <a:avLst/>
          </a:prstGeom>
        </p:spPr>
      </p:pic>
    </p:spTree>
    <p:extLst>
      <p:ext uri="{BB962C8B-B14F-4D97-AF65-F5344CB8AC3E}">
        <p14:creationId xmlns:p14="http://schemas.microsoft.com/office/powerpoint/2010/main" val="14041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6705600" cy="1325563"/>
          </a:xfrm>
        </p:spPr>
        <p:txBody>
          <a:bodyPr/>
          <a:lstStyle/>
          <a:p>
            <a:r>
              <a:rPr lang="en-US" dirty="0" smtClean="0"/>
              <a:t>Scenario:  </a:t>
            </a:r>
            <a:br>
              <a:rPr lang="en-US" dirty="0" smtClean="0"/>
            </a:br>
            <a:r>
              <a:rPr lang="en-US" dirty="0"/>
              <a:t> </a:t>
            </a:r>
            <a:r>
              <a:rPr lang="en-US" dirty="0" smtClean="0"/>
              <a:t>    The Key Moment</a:t>
            </a:r>
            <a:endParaRPr lang="en-US" dirty="0"/>
          </a:p>
        </p:txBody>
      </p:sp>
      <p:sp>
        <p:nvSpPr>
          <p:cNvPr id="3" name="Content Placeholder 2"/>
          <p:cNvSpPr>
            <a:spLocks noGrp="1"/>
          </p:cNvSpPr>
          <p:nvPr>
            <p:ph sz="half" idx="1"/>
          </p:nvPr>
        </p:nvSpPr>
        <p:spPr>
          <a:xfrm>
            <a:off x="152400" y="2469678"/>
            <a:ext cx="5029200" cy="3051704"/>
          </a:xfrm>
        </p:spPr>
        <p:txBody>
          <a:bodyPr>
            <a:normAutofit/>
          </a:bodyPr>
          <a:lstStyle/>
          <a:p>
            <a:r>
              <a:rPr lang="en-US" b="1" dirty="0">
                <a:solidFill>
                  <a:srgbClr val="FF0000"/>
                </a:solidFill>
              </a:rPr>
              <a:t>“But wait! Do I have enough in my budget for this one?”</a:t>
            </a:r>
          </a:p>
          <a:p>
            <a:pPr lvl="1"/>
            <a:endParaRPr lang="en-US" b="1" i="1" dirty="0" smtClean="0"/>
          </a:p>
          <a:p>
            <a:r>
              <a:rPr lang="en-US" b="1" i="1" dirty="0" smtClean="0"/>
              <a:t>What should the response be?</a:t>
            </a:r>
            <a:endParaRPr lang="en-US" b="1" i="1" dirty="0"/>
          </a:p>
        </p:txBody>
      </p:sp>
      <p:sp>
        <p:nvSpPr>
          <p:cNvPr id="7" name="Date Placeholder 6"/>
          <p:cNvSpPr>
            <a:spLocks noGrp="1"/>
          </p:cNvSpPr>
          <p:nvPr>
            <p:ph type="dt" sz="half" idx="10"/>
          </p:nvPr>
        </p:nvSpPr>
        <p:spPr/>
        <p:txBody>
          <a:bodyPr/>
          <a:lstStyle/>
          <a:p>
            <a:r>
              <a:rPr lang="en-US" dirty="0"/>
              <a:t>April 20, 2015 Mobile Voice Conference</a:t>
            </a:r>
          </a:p>
        </p:txBody>
      </p:sp>
      <p:pic>
        <p:nvPicPr>
          <p:cNvPr id="32" name="Picture 31" descr="Blue Top 69.png"/>
          <p:cNvPicPr>
            <a:picLocks noChangeAspect="1"/>
          </p:cNvPicPr>
          <p:nvPr/>
        </p:nvPicPr>
        <p:blipFill>
          <a:blip r:embed="rId3"/>
          <a:stretch>
            <a:fillRect/>
          </a:stretch>
        </p:blipFill>
        <p:spPr>
          <a:xfrm>
            <a:off x="6060486" y="1914010"/>
            <a:ext cx="5843647" cy="4576763"/>
          </a:xfrm>
          <a:prstGeom prst="rect">
            <a:avLst/>
          </a:prstGeom>
        </p:spPr>
      </p:pic>
      <p:grpSp>
        <p:nvGrpSpPr>
          <p:cNvPr id="33" name="Group 32"/>
          <p:cNvGrpSpPr/>
          <p:nvPr/>
        </p:nvGrpSpPr>
        <p:grpSpPr>
          <a:xfrm>
            <a:off x="7380392" y="369332"/>
            <a:ext cx="2557110" cy="1056454"/>
            <a:chOff x="7227995" y="369332"/>
            <a:chExt cx="2557110" cy="1056454"/>
          </a:xfrm>
        </p:grpSpPr>
        <p:sp>
          <p:nvSpPr>
            <p:cNvPr id="34" name="Right Brace 33"/>
            <p:cNvSpPr/>
            <p:nvPr/>
          </p:nvSpPr>
          <p:spPr>
            <a:xfrm rot="16200000" flipV="1">
              <a:off x="8252631" y="61928"/>
              <a:ext cx="459595" cy="2268122"/>
            </a:xfrm>
            <a:prstGeom prst="rightBrace">
              <a:avLst>
                <a:gd name="adj1" fmla="val 8333"/>
                <a:gd name="adj2" fmla="val 50926"/>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8000"/>
                </a:solidFill>
              </a:endParaRPr>
            </a:p>
          </p:txBody>
        </p:sp>
        <p:sp>
          <p:nvSpPr>
            <p:cNvPr id="35" name="TextBox 34"/>
            <p:cNvSpPr txBox="1"/>
            <p:nvPr/>
          </p:nvSpPr>
          <p:spPr>
            <a:xfrm>
              <a:off x="7227995" y="369332"/>
              <a:ext cx="2557110" cy="646331"/>
            </a:xfrm>
            <a:prstGeom prst="rect">
              <a:avLst/>
            </a:prstGeom>
            <a:noFill/>
            <a:ln>
              <a:noFill/>
            </a:ln>
          </p:spPr>
          <p:txBody>
            <a:bodyPr wrap="none" rtlCol="0">
              <a:spAutoFit/>
            </a:bodyPr>
            <a:lstStyle/>
            <a:p>
              <a:r>
                <a:rPr lang="en-US" sz="3600" b="1" dirty="0" smtClean="0">
                  <a:solidFill>
                    <a:srgbClr val="008000"/>
                  </a:solidFill>
                </a:rPr>
                <a:t>Opportunity</a:t>
              </a:r>
              <a:endParaRPr lang="en-US" sz="3600" b="1" dirty="0">
                <a:solidFill>
                  <a:srgbClr val="008000"/>
                </a:solidFill>
              </a:endParaRPr>
            </a:p>
          </p:txBody>
        </p:sp>
      </p:grpSp>
      <p:grpSp>
        <p:nvGrpSpPr>
          <p:cNvPr id="36" name="Group 35"/>
          <p:cNvGrpSpPr/>
          <p:nvPr/>
        </p:nvGrpSpPr>
        <p:grpSpPr>
          <a:xfrm>
            <a:off x="5410200" y="138629"/>
            <a:ext cx="6781800" cy="2949602"/>
            <a:chOff x="6360654" y="153518"/>
            <a:chExt cx="5536314" cy="3364901"/>
          </a:xfrm>
        </p:grpSpPr>
        <p:sp>
          <p:nvSpPr>
            <p:cNvPr id="37" name="Isosceles Triangle 36"/>
            <p:cNvSpPr/>
            <p:nvPr/>
          </p:nvSpPr>
          <p:spPr>
            <a:xfrm>
              <a:off x="6360654" y="153518"/>
              <a:ext cx="1676400" cy="1653303"/>
            </a:xfrm>
            <a:prstGeom prst="triangle">
              <a:avLst>
                <a:gd name="adj" fmla="val 51791"/>
              </a:avLst>
            </a:prstGeom>
            <a:solidFill>
              <a:schemeClr val="accent5">
                <a:lumMod val="5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Select Jacket</a:t>
              </a:r>
              <a:endParaRPr lang="en-US" sz="2400" dirty="0"/>
            </a:p>
          </p:txBody>
        </p:sp>
        <p:sp>
          <p:nvSpPr>
            <p:cNvPr id="38" name="Isosceles Triangle 37"/>
            <p:cNvSpPr/>
            <p:nvPr/>
          </p:nvSpPr>
          <p:spPr>
            <a:xfrm rot="10800000">
              <a:off x="10293442" y="1757126"/>
              <a:ext cx="1603526" cy="1761293"/>
            </a:xfrm>
            <a:prstGeom prst="triangle">
              <a:avLst>
                <a:gd name="adj" fmla="val 50679"/>
              </a:avLst>
            </a:prstGeom>
            <a:solidFill>
              <a:srgbClr val="203864"/>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2400" dirty="0"/>
            </a:p>
          </p:txBody>
        </p:sp>
        <p:cxnSp>
          <p:nvCxnSpPr>
            <p:cNvPr id="39" name="Straight Arrow Connector 38"/>
            <p:cNvCxnSpPr>
              <a:stCxn id="37" idx="4"/>
            </p:cNvCxnSpPr>
            <p:nvPr/>
          </p:nvCxnSpPr>
          <p:spPr>
            <a:xfrm>
              <a:off x="8037054" y="1806821"/>
              <a:ext cx="2201004" cy="0"/>
            </a:xfrm>
            <a:prstGeom prst="straightConnector1">
              <a:avLst/>
            </a:prstGeom>
            <a:ln w="76200" cmpd="sng">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0716633" y="1768187"/>
              <a:ext cx="762200" cy="870755"/>
            </a:xfrm>
            <a:prstGeom prst="rect">
              <a:avLst/>
            </a:prstGeom>
            <a:solidFill>
              <a:schemeClr val="accent5">
                <a:lumMod val="50000"/>
              </a:schemeClr>
            </a:solidFill>
          </p:spPr>
          <p:txBody>
            <a:bodyPr wrap="none" rtlCol="0">
              <a:spAutoFit/>
            </a:bodyPr>
            <a:lstStyle/>
            <a:p>
              <a:pPr algn="ctr">
                <a:lnSpc>
                  <a:spcPct val="90000"/>
                </a:lnSpc>
              </a:pPr>
              <a:r>
                <a:rPr lang="en-US" sz="2400" dirty="0" smtClean="0">
                  <a:solidFill>
                    <a:schemeClr val="bg1"/>
                  </a:solidFill>
                </a:rPr>
                <a:t>Check</a:t>
              </a:r>
              <a:r>
                <a:rPr lang="en-US" dirty="0" smtClean="0">
                  <a:solidFill>
                    <a:schemeClr val="bg1"/>
                  </a:solidFill>
                </a:rPr>
                <a:t> </a:t>
              </a:r>
            </a:p>
            <a:p>
              <a:pPr algn="ctr">
                <a:lnSpc>
                  <a:spcPct val="90000"/>
                </a:lnSpc>
              </a:pPr>
              <a:r>
                <a:rPr lang="en-US" sz="2400" dirty="0" smtClean="0">
                  <a:solidFill>
                    <a:schemeClr val="bg1"/>
                  </a:solidFill>
                </a:rPr>
                <a:t>out</a:t>
              </a:r>
              <a:endParaRPr lang="en-US" sz="2400" dirty="0">
                <a:solidFill>
                  <a:schemeClr val="bg1"/>
                </a:solidFill>
              </a:endParaRPr>
            </a:p>
          </p:txBody>
        </p:sp>
      </p:grpSp>
    </p:spTree>
    <p:extLst>
      <p:ext uri="{BB962C8B-B14F-4D97-AF65-F5344CB8AC3E}">
        <p14:creationId xmlns:p14="http://schemas.microsoft.com/office/powerpoint/2010/main" val="207775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6705600" cy="1325563"/>
          </a:xfrm>
        </p:spPr>
        <p:txBody>
          <a:bodyPr/>
          <a:lstStyle/>
          <a:p>
            <a:r>
              <a:rPr lang="en-US" dirty="0" smtClean="0"/>
              <a:t>Scenario:  </a:t>
            </a:r>
            <a:br>
              <a:rPr lang="en-US" dirty="0" smtClean="0"/>
            </a:br>
            <a:r>
              <a:rPr lang="en-US" dirty="0"/>
              <a:t> </a:t>
            </a:r>
            <a:r>
              <a:rPr lang="en-US" dirty="0" smtClean="0"/>
              <a:t>    The Key Moment</a:t>
            </a:r>
            <a:endParaRPr lang="en-US" dirty="0"/>
          </a:p>
        </p:txBody>
      </p:sp>
      <p:sp>
        <p:nvSpPr>
          <p:cNvPr id="3" name="Content Placeholder 2"/>
          <p:cNvSpPr>
            <a:spLocks noGrp="1"/>
          </p:cNvSpPr>
          <p:nvPr>
            <p:ph sz="half" idx="1"/>
          </p:nvPr>
        </p:nvSpPr>
        <p:spPr>
          <a:xfrm>
            <a:off x="389466" y="2082800"/>
            <a:ext cx="5020734" cy="4265756"/>
          </a:xfrm>
        </p:spPr>
        <p:txBody>
          <a:bodyPr>
            <a:normAutofit fontScale="92500" lnSpcReduction="10000"/>
          </a:bodyPr>
          <a:lstStyle/>
          <a:p>
            <a:pPr marL="0" indent="0">
              <a:buNone/>
            </a:pPr>
            <a:r>
              <a:rPr lang="en-US" sz="3000" b="1" dirty="0" smtClean="0">
                <a:solidFill>
                  <a:srgbClr val="FF0000"/>
                </a:solidFill>
              </a:rPr>
              <a:t>But wait</a:t>
            </a:r>
            <a:endParaRPr lang="en-US" sz="3000" b="1" dirty="0">
              <a:solidFill>
                <a:srgbClr val="FF0000"/>
              </a:solidFill>
            </a:endParaRPr>
          </a:p>
          <a:p>
            <a:pPr marL="914400" lvl="2" indent="0">
              <a:buNone/>
            </a:pPr>
            <a:endParaRPr lang="en-US" sz="3000" b="1" dirty="0" smtClean="0">
              <a:solidFill>
                <a:srgbClr val="FF0000"/>
              </a:solidFill>
            </a:endParaRPr>
          </a:p>
          <a:p>
            <a:pPr marL="0" indent="0">
              <a:buNone/>
            </a:pPr>
            <a:r>
              <a:rPr lang="en-US" sz="3000" b="1" dirty="0" smtClean="0">
                <a:solidFill>
                  <a:srgbClr val="FF0000"/>
                </a:solidFill>
              </a:rPr>
              <a:t>Do </a:t>
            </a:r>
            <a:r>
              <a:rPr lang="en-US" sz="3000" b="1" dirty="0">
                <a:solidFill>
                  <a:srgbClr val="FF0000"/>
                </a:solidFill>
              </a:rPr>
              <a:t>I have </a:t>
            </a:r>
            <a:r>
              <a:rPr lang="en-US" sz="3000" b="1" dirty="0" smtClean="0">
                <a:solidFill>
                  <a:srgbClr val="FF0000"/>
                </a:solidFill>
              </a:rPr>
              <a:t>enough</a:t>
            </a:r>
            <a:endParaRPr lang="en-US" sz="3000" b="1" dirty="0">
              <a:solidFill>
                <a:srgbClr val="FF0000"/>
              </a:solidFill>
            </a:endParaRPr>
          </a:p>
          <a:p>
            <a:pPr marL="1371600" lvl="3" indent="0">
              <a:buNone/>
            </a:pPr>
            <a:endParaRPr lang="en-US" sz="3000" b="1" dirty="0" smtClean="0">
              <a:solidFill>
                <a:srgbClr val="FF0000"/>
              </a:solidFill>
            </a:endParaRPr>
          </a:p>
          <a:p>
            <a:pPr marL="0" indent="0">
              <a:buNone/>
            </a:pPr>
            <a:r>
              <a:rPr lang="en-US" sz="3000" b="1" dirty="0" smtClean="0">
                <a:solidFill>
                  <a:srgbClr val="FF0000"/>
                </a:solidFill>
              </a:rPr>
              <a:t>in </a:t>
            </a:r>
            <a:r>
              <a:rPr lang="en-US" sz="3000" b="1" dirty="0">
                <a:solidFill>
                  <a:srgbClr val="FF0000"/>
                </a:solidFill>
              </a:rPr>
              <a:t>my </a:t>
            </a:r>
            <a:r>
              <a:rPr lang="en-US" sz="3000" b="1" dirty="0" smtClean="0">
                <a:solidFill>
                  <a:srgbClr val="FF0000"/>
                </a:solidFill>
              </a:rPr>
              <a:t>budget</a:t>
            </a:r>
            <a:endParaRPr lang="en-US" sz="3000" b="1" dirty="0">
              <a:solidFill>
                <a:srgbClr val="FF0000"/>
              </a:solidFill>
            </a:endParaRPr>
          </a:p>
          <a:p>
            <a:pPr marL="0" indent="0">
              <a:buNone/>
            </a:pPr>
            <a:endParaRPr lang="en-US" sz="3000" b="1" dirty="0" smtClean="0">
              <a:solidFill>
                <a:srgbClr val="FF0000"/>
              </a:solidFill>
            </a:endParaRPr>
          </a:p>
          <a:p>
            <a:pPr marL="0" indent="0">
              <a:buNone/>
            </a:pPr>
            <a:r>
              <a:rPr lang="en-US" sz="3000" b="1" dirty="0" smtClean="0">
                <a:solidFill>
                  <a:srgbClr val="FF0000"/>
                </a:solidFill>
              </a:rPr>
              <a:t>for </a:t>
            </a:r>
            <a:r>
              <a:rPr lang="en-US" sz="3000" b="1" dirty="0">
                <a:solidFill>
                  <a:srgbClr val="FF0000"/>
                </a:solidFill>
              </a:rPr>
              <a:t>this </a:t>
            </a:r>
            <a:r>
              <a:rPr lang="en-US" sz="3000" b="1" dirty="0" smtClean="0">
                <a:solidFill>
                  <a:srgbClr val="FF0000"/>
                </a:solidFill>
              </a:rPr>
              <a:t>one</a:t>
            </a:r>
            <a:endParaRPr lang="en-US" sz="3000" b="1" dirty="0">
              <a:solidFill>
                <a:srgbClr val="FF0000"/>
              </a:solidFill>
            </a:endParaRPr>
          </a:p>
          <a:p>
            <a:pPr lvl="1"/>
            <a:endParaRPr lang="en-US" b="1" i="1" dirty="0" smtClean="0"/>
          </a:p>
          <a:p>
            <a:r>
              <a:rPr lang="en-US" sz="3000" b="1" i="1" dirty="0" smtClean="0"/>
              <a:t>What should the response be?</a:t>
            </a:r>
            <a:endParaRPr lang="en-US" sz="3000" b="1" i="1" dirty="0"/>
          </a:p>
        </p:txBody>
      </p:sp>
      <p:sp>
        <p:nvSpPr>
          <p:cNvPr id="7" name="Date Placeholder 6"/>
          <p:cNvSpPr>
            <a:spLocks noGrp="1"/>
          </p:cNvSpPr>
          <p:nvPr>
            <p:ph type="dt" sz="half" idx="10"/>
          </p:nvPr>
        </p:nvSpPr>
        <p:spPr/>
        <p:txBody>
          <a:bodyPr/>
          <a:lstStyle/>
          <a:p>
            <a:r>
              <a:rPr lang="en-US" dirty="0"/>
              <a:t>April 20, 2015 Mobile Voice Conference</a:t>
            </a:r>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18</a:t>
            </a:fld>
            <a:endParaRPr lang="en-US"/>
          </a:p>
        </p:txBody>
      </p:sp>
      <p:grpSp>
        <p:nvGrpSpPr>
          <p:cNvPr id="45" name="Group 44"/>
          <p:cNvGrpSpPr/>
          <p:nvPr/>
        </p:nvGrpSpPr>
        <p:grpSpPr>
          <a:xfrm>
            <a:off x="3263171" y="4493776"/>
            <a:ext cx="8170391" cy="872346"/>
            <a:chOff x="3263286" y="4343400"/>
            <a:chExt cx="8170391" cy="872346"/>
          </a:xfrm>
        </p:grpSpPr>
        <p:cxnSp>
          <p:nvCxnSpPr>
            <p:cNvPr id="17" name="Straight Arrow Connector 16"/>
            <p:cNvCxnSpPr/>
            <p:nvPr/>
          </p:nvCxnSpPr>
          <p:spPr>
            <a:xfrm flipH="1">
              <a:off x="3263286" y="4800600"/>
              <a:ext cx="2085285"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Content Placeholder 11"/>
            <p:cNvSpPr txBox="1">
              <a:spLocks/>
            </p:cNvSpPr>
            <p:nvPr/>
          </p:nvSpPr>
          <p:spPr>
            <a:xfrm>
              <a:off x="5410200" y="4343400"/>
              <a:ext cx="6023477" cy="872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Identify the </a:t>
              </a:r>
              <a:r>
                <a:rPr lang="en-US" dirty="0" smtClean="0">
                  <a:solidFill>
                    <a:srgbClr val="008000"/>
                  </a:solidFill>
                </a:rPr>
                <a:t>object </a:t>
              </a:r>
              <a:r>
                <a:rPr lang="en-US" dirty="0" smtClean="0"/>
                <a:t>and Pick out the appropriate facet (</a:t>
              </a:r>
              <a:r>
                <a:rPr lang="en-US" dirty="0" smtClean="0">
                  <a:solidFill>
                    <a:srgbClr val="008000"/>
                  </a:solidFill>
                </a:rPr>
                <a:t>$$$</a:t>
              </a:r>
              <a:r>
                <a:rPr lang="en-US" dirty="0" smtClean="0"/>
                <a:t>)</a:t>
              </a:r>
            </a:p>
          </p:txBody>
        </p:sp>
      </p:grpSp>
      <p:grpSp>
        <p:nvGrpSpPr>
          <p:cNvPr id="46" name="Group 45"/>
          <p:cNvGrpSpPr/>
          <p:nvPr/>
        </p:nvGrpSpPr>
        <p:grpSpPr>
          <a:xfrm>
            <a:off x="5466627" y="5450787"/>
            <a:ext cx="6358167" cy="658408"/>
            <a:chOff x="5402033" y="5699055"/>
            <a:chExt cx="6358167" cy="658408"/>
          </a:xfrm>
        </p:grpSpPr>
        <p:cxnSp>
          <p:nvCxnSpPr>
            <p:cNvPr id="14" name="Straight Arrow Connector 13"/>
            <p:cNvCxnSpPr/>
            <p:nvPr/>
          </p:nvCxnSpPr>
          <p:spPr>
            <a:xfrm flipH="1">
              <a:off x="5402033" y="5968004"/>
              <a:ext cx="1046726"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Content Placeholder 11"/>
            <p:cNvSpPr txBox="1">
              <a:spLocks/>
            </p:cNvSpPr>
            <p:nvPr/>
          </p:nvSpPr>
          <p:spPr>
            <a:xfrm>
              <a:off x="6674873" y="5699055"/>
              <a:ext cx="5085327" cy="658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smtClean="0">
                  <a:solidFill>
                    <a:srgbClr val="008000"/>
                  </a:solidFill>
                </a:rPr>
                <a:t>How to make the most of this opportunity?</a:t>
              </a:r>
              <a:endParaRPr lang="en-US" sz="3200" b="1" dirty="0">
                <a:solidFill>
                  <a:srgbClr val="008000"/>
                </a:solidFill>
              </a:endParaRPr>
            </a:p>
          </p:txBody>
        </p:sp>
      </p:grpSp>
      <p:grpSp>
        <p:nvGrpSpPr>
          <p:cNvPr id="64" name="Group 63"/>
          <p:cNvGrpSpPr/>
          <p:nvPr/>
        </p:nvGrpSpPr>
        <p:grpSpPr>
          <a:xfrm>
            <a:off x="3064934" y="2055483"/>
            <a:ext cx="6720171" cy="609476"/>
            <a:chOff x="3048000" y="2360221"/>
            <a:chExt cx="6720171" cy="609476"/>
          </a:xfrm>
        </p:grpSpPr>
        <p:cxnSp>
          <p:nvCxnSpPr>
            <p:cNvPr id="15" name="Straight Arrow Connector 14"/>
            <p:cNvCxnSpPr/>
            <p:nvPr/>
          </p:nvCxnSpPr>
          <p:spPr>
            <a:xfrm flipH="1">
              <a:off x="3048000" y="2667000"/>
              <a:ext cx="2133601"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Content Placeholder 11"/>
            <p:cNvSpPr txBox="1">
              <a:spLocks/>
            </p:cNvSpPr>
            <p:nvPr/>
          </p:nvSpPr>
          <p:spPr>
            <a:xfrm>
              <a:off x="5348570" y="2360221"/>
              <a:ext cx="4419601" cy="609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Recognize </a:t>
              </a:r>
              <a:r>
                <a:rPr lang="en-US" dirty="0" smtClean="0">
                  <a:solidFill>
                    <a:srgbClr val="008000"/>
                  </a:solidFill>
                </a:rPr>
                <a:t>discourse clue</a:t>
              </a:r>
            </a:p>
          </p:txBody>
        </p:sp>
      </p:grpSp>
      <p:grpSp>
        <p:nvGrpSpPr>
          <p:cNvPr id="66" name="Group 65"/>
          <p:cNvGrpSpPr/>
          <p:nvPr/>
        </p:nvGrpSpPr>
        <p:grpSpPr>
          <a:xfrm>
            <a:off x="7380392" y="369332"/>
            <a:ext cx="2557110" cy="1056454"/>
            <a:chOff x="7227995" y="369332"/>
            <a:chExt cx="2557110" cy="1056454"/>
          </a:xfrm>
        </p:grpSpPr>
        <p:sp>
          <p:nvSpPr>
            <p:cNvPr id="23" name="Right Brace 22"/>
            <p:cNvSpPr/>
            <p:nvPr/>
          </p:nvSpPr>
          <p:spPr>
            <a:xfrm rot="16200000" flipV="1">
              <a:off x="8252631" y="61928"/>
              <a:ext cx="459595" cy="2268122"/>
            </a:xfrm>
            <a:prstGeom prst="rightBrace">
              <a:avLst>
                <a:gd name="adj1" fmla="val 8333"/>
                <a:gd name="adj2" fmla="val 50926"/>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8000"/>
                </a:solidFill>
              </a:endParaRPr>
            </a:p>
          </p:txBody>
        </p:sp>
        <p:sp>
          <p:nvSpPr>
            <p:cNvPr id="28" name="TextBox 27"/>
            <p:cNvSpPr txBox="1"/>
            <p:nvPr/>
          </p:nvSpPr>
          <p:spPr>
            <a:xfrm>
              <a:off x="7227995" y="369332"/>
              <a:ext cx="2557110" cy="646331"/>
            </a:xfrm>
            <a:prstGeom prst="rect">
              <a:avLst/>
            </a:prstGeom>
            <a:noFill/>
            <a:ln>
              <a:noFill/>
            </a:ln>
          </p:spPr>
          <p:txBody>
            <a:bodyPr wrap="none" rtlCol="0">
              <a:spAutoFit/>
            </a:bodyPr>
            <a:lstStyle/>
            <a:p>
              <a:r>
                <a:rPr lang="en-US" sz="3600" b="1" dirty="0" smtClean="0">
                  <a:solidFill>
                    <a:srgbClr val="008000"/>
                  </a:solidFill>
                </a:rPr>
                <a:t>Opportunity</a:t>
              </a:r>
              <a:endParaRPr lang="en-US" sz="3600" b="1" dirty="0">
                <a:solidFill>
                  <a:srgbClr val="008000"/>
                </a:solidFill>
              </a:endParaRPr>
            </a:p>
          </p:txBody>
        </p:sp>
      </p:grpSp>
      <p:grpSp>
        <p:nvGrpSpPr>
          <p:cNvPr id="60" name="Group 59"/>
          <p:cNvGrpSpPr/>
          <p:nvPr/>
        </p:nvGrpSpPr>
        <p:grpSpPr>
          <a:xfrm>
            <a:off x="3353582" y="3665762"/>
            <a:ext cx="8220355" cy="523220"/>
            <a:chOff x="3539845" y="3665762"/>
            <a:chExt cx="8220355" cy="523220"/>
          </a:xfrm>
        </p:grpSpPr>
        <p:cxnSp>
          <p:nvCxnSpPr>
            <p:cNvPr id="29" name="Straight Arrow Connector 28"/>
            <p:cNvCxnSpPr/>
            <p:nvPr/>
          </p:nvCxnSpPr>
          <p:spPr>
            <a:xfrm flipH="1">
              <a:off x="3539845" y="3962400"/>
              <a:ext cx="1808726"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5466627" y="3665762"/>
              <a:ext cx="6293573" cy="523220"/>
            </a:xfrm>
            <a:prstGeom prst="rect">
              <a:avLst/>
            </a:prstGeom>
          </p:spPr>
          <p:txBody>
            <a:bodyPr wrap="square">
              <a:spAutoFit/>
            </a:bodyPr>
            <a:lstStyle/>
            <a:p>
              <a:r>
                <a:rPr lang="en-US" sz="2800" dirty="0" smtClean="0">
                  <a:solidFill>
                    <a:srgbClr val="008000"/>
                  </a:solidFill>
                </a:rPr>
                <a:t>w</a:t>
              </a:r>
              <a:r>
                <a:rPr lang="en-US" sz="2800" dirty="0" smtClean="0"/>
                <a:t>ith </a:t>
              </a:r>
              <a:r>
                <a:rPr lang="en-US" sz="2800" dirty="0"/>
                <a:t>the </a:t>
              </a:r>
              <a:r>
                <a:rPr lang="en-US" sz="2800" dirty="0">
                  <a:solidFill>
                    <a:srgbClr val="008000"/>
                  </a:solidFill>
                </a:rPr>
                <a:t>app</a:t>
              </a:r>
              <a:r>
                <a:rPr lang="en-US" sz="2800" dirty="0"/>
                <a:t> (budget management)</a:t>
              </a:r>
            </a:p>
          </p:txBody>
        </p:sp>
      </p:grpSp>
      <p:grpSp>
        <p:nvGrpSpPr>
          <p:cNvPr id="63" name="Group 62"/>
          <p:cNvGrpSpPr/>
          <p:nvPr/>
        </p:nvGrpSpPr>
        <p:grpSpPr>
          <a:xfrm>
            <a:off x="3556430" y="2909995"/>
            <a:ext cx="6466466" cy="454973"/>
            <a:chOff x="3810425" y="2909995"/>
            <a:chExt cx="6466466" cy="454973"/>
          </a:xfrm>
        </p:grpSpPr>
        <p:cxnSp>
          <p:nvCxnSpPr>
            <p:cNvPr id="16" name="Straight Arrow Connector 15"/>
            <p:cNvCxnSpPr/>
            <p:nvPr/>
          </p:nvCxnSpPr>
          <p:spPr>
            <a:xfrm flipH="1">
              <a:off x="3810425" y="3136648"/>
              <a:ext cx="1919570"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1" name="Content Placeholder 11"/>
            <p:cNvSpPr txBox="1">
              <a:spLocks/>
            </p:cNvSpPr>
            <p:nvPr/>
          </p:nvSpPr>
          <p:spPr>
            <a:xfrm>
              <a:off x="5857290" y="2909995"/>
              <a:ext cx="4419601" cy="4549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Connect the </a:t>
              </a:r>
              <a:r>
                <a:rPr lang="en-US" dirty="0" smtClean="0">
                  <a:solidFill>
                    <a:srgbClr val="008000"/>
                  </a:solidFill>
                </a:rPr>
                <a:t>question</a:t>
              </a:r>
            </a:p>
          </p:txBody>
        </p:sp>
      </p:grpSp>
      <p:grpSp>
        <p:nvGrpSpPr>
          <p:cNvPr id="43" name="Group 42"/>
          <p:cNvGrpSpPr/>
          <p:nvPr/>
        </p:nvGrpSpPr>
        <p:grpSpPr>
          <a:xfrm>
            <a:off x="5410200" y="138629"/>
            <a:ext cx="6781800" cy="2949602"/>
            <a:chOff x="6360654" y="153518"/>
            <a:chExt cx="5536314" cy="3364901"/>
          </a:xfrm>
        </p:grpSpPr>
        <p:sp>
          <p:nvSpPr>
            <p:cNvPr id="44" name="Isosceles Triangle 43"/>
            <p:cNvSpPr/>
            <p:nvPr/>
          </p:nvSpPr>
          <p:spPr>
            <a:xfrm>
              <a:off x="6360654" y="153518"/>
              <a:ext cx="1676400" cy="1653303"/>
            </a:xfrm>
            <a:prstGeom prst="triangle">
              <a:avLst>
                <a:gd name="adj" fmla="val 51791"/>
              </a:avLst>
            </a:prstGeom>
            <a:solidFill>
              <a:schemeClr val="accent5">
                <a:lumMod val="5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Select Jacket</a:t>
              </a:r>
              <a:endParaRPr lang="en-US" sz="2400" dirty="0"/>
            </a:p>
          </p:txBody>
        </p:sp>
        <p:sp>
          <p:nvSpPr>
            <p:cNvPr id="47" name="Isosceles Triangle 46"/>
            <p:cNvSpPr/>
            <p:nvPr/>
          </p:nvSpPr>
          <p:spPr>
            <a:xfrm rot="10800000">
              <a:off x="10293442" y="1757126"/>
              <a:ext cx="1603526" cy="1761293"/>
            </a:xfrm>
            <a:prstGeom prst="triangle">
              <a:avLst>
                <a:gd name="adj" fmla="val 50679"/>
              </a:avLst>
            </a:prstGeom>
            <a:solidFill>
              <a:srgbClr val="203864"/>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2400" dirty="0"/>
            </a:p>
          </p:txBody>
        </p:sp>
        <p:cxnSp>
          <p:nvCxnSpPr>
            <p:cNvPr id="48" name="Straight Arrow Connector 47"/>
            <p:cNvCxnSpPr>
              <a:stCxn id="44" idx="4"/>
            </p:cNvCxnSpPr>
            <p:nvPr/>
          </p:nvCxnSpPr>
          <p:spPr>
            <a:xfrm>
              <a:off x="8037054" y="1806821"/>
              <a:ext cx="2201004" cy="0"/>
            </a:xfrm>
            <a:prstGeom prst="straightConnector1">
              <a:avLst/>
            </a:prstGeom>
            <a:ln w="76200" cmpd="sng">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0716633" y="1768187"/>
              <a:ext cx="762200" cy="870755"/>
            </a:xfrm>
            <a:prstGeom prst="rect">
              <a:avLst/>
            </a:prstGeom>
            <a:solidFill>
              <a:schemeClr val="accent5">
                <a:lumMod val="50000"/>
              </a:schemeClr>
            </a:solidFill>
          </p:spPr>
          <p:txBody>
            <a:bodyPr wrap="none" rtlCol="0">
              <a:spAutoFit/>
            </a:bodyPr>
            <a:lstStyle/>
            <a:p>
              <a:pPr algn="ctr">
                <a:lnSpc>
                  <a:spcPct val="90000"/>
                </a:lnSpc>
              </a:pPr>
              <a:r>
                <a:rPr lang="en-US" sz="2400" dirty="0" smtClean="0">
                  <a:solidFill>
                    <a:schemeClr val="bg1"/>
                  </a:solidFill>
                </a:rPr>
                <a:t>Check</a:t>
              </a:r>
              <a:r>
                <a:rPr lang="en-US" dirty="0" smtClean="0">
                  <a:solidFill>
                    <a:schemeClr val="bg1"/>
                  </a:solidFill>
                </a:rPr>
                <a:t> </a:t>
              </a:r>
            </a:p>
            <a:p>
              <a:pPr algn="ctr">
                <a:lnSpc>
                  <a:spcPct val="90000"/>
                </a:lnSpc>
              </a:pPr>
              <a:r>
                <a:rPr lang="en-US" sz="2400" dirty="0" smtClean="0">
                  <a:solidFill>
                    <a:schemeClr val="bg1"/>
                  </a:solidFill>
                </a:rPr>
                <a:t>out</a:t>
              </a:r>
              <a:endParaRPr lang="en-US" sz="2400" dirty="0">
                <a:solidFill>
                  <a:schemeClr val="bg1"/>
                </a:solidFill>
              </a:endParaRPr>
            </a:p>
          </p:txBody>
        </p:sp>
      </p:grpSp>
    </p:spTree>
    <p:extLst>
      <p:ext uri="{BB962C8B-B14F-4D97-AF65-F5344CB8AC3E}">
        <p14:creationId xmlns:p14="http://schemas.microsoft.com/office/powerpoint/2010/main" val="375568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00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par>
                          <p:cTn id="12" fill="hold">
                            <p:stCondLst>
                              <p:cond delay="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right)">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right)">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par>
                          <p:cTn id="35" fill="hold">
                            <p:stCondLst>
                              <p:cond delay="0"/>
                            </p:stCondLst>
                            <p:childTnLst>
                              <p:par>
                                <p:cTn id="36" presetID="22" presetClass="entr" presetSubtype="2"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right)">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p>
            <a:r>
              <a:rPr lang="en-US" dirty="0" smtClean="0"/>
              <a:t>From a dialog management point of view</a:t>
            </a:r>
            <a:endParaRPr lang="en-US" dirty="0"/>
          </a:p>
        </p:txBody>
      </p:sp>
      <p:sp>
        <p:nvSpPr>
          <p:cNvPr id="3" name="Content Placeholder 2"/>
          <p:cNvSpPr>
            <a:spLocks noGrp="1"/>
          </p:cNvSpPr>
          <p:nvPr>
            <p:ph idx="1"/>
          </p:nvPr>
        </p:nvSpPr>
        <p:spPr>
          <a:xfrm>
            <a:off x="152400" y="1066801"/>
            <a:ext cx="8001000" cy="5289549"/>
          </a:xfrm>
        </p:spPr>
        <p:txBody>
          <a:bodyPr>
            <a:normAutofit/>
          </a:bodyPr>
          <a:lstStyle/>
          <a:p>
            <a:r>
              <a:rPr lang="en-US" dirty="0" smtClean="0"/>
              <a:t>Where would </a:t>
            </a:r>
            <a:r>
              <a:rPr lang="en-US" dirty="0"/>
              <a:t>alternative </a:t>
            </a:r>
            <a:r>
              <a:rPr lang="en-US" dirty="0" smtClean="0"/>
              <a:t>replies lead the dialog?</a:t>
            </a:r>
          </a:p>
          <a:p>
            <a:pPr lvl="1"/>
            <a:r>
              <a:rPr lang="en-US" b="1" dirty="0" smtClean="0">
                <a:solidFill>
                  <a:srgbClr val="FF0000"/>
                </a:solidFill>
              </a:rPr>
              <a:t>Not if you buy the Suede jacket.</a:t>
            </a:r>
          </a:p>
          <a:p>
            <a:pPr lvl="1"/>
            <a:endParaRPr lang="en-US" b="1" dirty="0" smtClean="0">
              <a:solidFill>
                <a:srgbClr val="FF0000"/>
              </a:solidFill>
            </a:endParaRPr>
          </a:p>
          <a:p>
            <a:pPr lvl="1"/>
            <a:r>
              <a:rPr lang="en-US" b="1" dirty="0" smtClean="0">
                <a:solidFill>
                  <a:srgbClr val="FF0000"/>
                </a:solidFill>
              </a:rPr>
              <a:t>No, you will be $8.00 over budget</a:t>
            </a:r>
          </a:p>
          <a:p>
            <a:pPr lvl="2"/>
            <a:r>
              <a:rPr lang="en-US" dirty="0" smtClean="0"/>
              <a:t>Is that OK?</a:t>
            </a:r>
          </a:p>
          <a:p>
            <a:pPr lvl="2"/>
            <a:r>
              <a:rPr lang="en-US" dirty="0" smtClean="0"/>
              <a:t>There are some promotions available.  Let me check whether one would apply.</a:t>
            </a:r>
          </a:p>
          <a:p>
            <a:pPr lvl="1"/>
            <a:r>
              <a:rPr lang="en-US" b="1" dirty="0" smtClean="0">
                <a:solidFill>
                  <a:srgbClr val="FF0000"/>
                </a:solidFill>
              </a:rPr>
              <a:t>No, but we have some similar tops on sale.</a:t>
            </a:r>
          </a:p>
          <a:p>
            <a:pPr lvl="2"/>
            <a:r>
              <a:rPr lang="en-US" dirty="0" smtClean="0"/>
              <a:t>Would you like to see those?</a:t>
            </a:r>
          </a:p>
          <a:p>
            <a:r>
              <a:rPr lang="en-US" dirty="0" smtClean="0"/>
              <a:t>A dialog manager needs to determine which direction </a:t>
            </a:r>
          </a:p>
          <a:p>
            <a:pPr lvl="1"/>
            <a:r>
              <a:rPr lang="en-US" dirty="0" smtClean="0"/>
              <a:t>Best matches the goals of the user</a:t>
            </a:r>
          </a:p>
          <a:p>
            <a:pPr lvl="1"/>
            <a:r>
              <a:rPr lang="en-US" dirty="0" smtClean="0"/>
              <a:t>And best matches the business requirements</a:t>
            </a:r>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smtClean="0"/>
              <a:t>Creating an Advanced Dialog Application</a:t>
            </a:r>
            <a:endParaRPr lang="en-US"/>
          </a:p>
        </p:txBody>
      </p:sp>
      <p:sp>
        <p:nvSpPr>
          <p:cNvPr id="5" name="Slide Number Placeholder 4"/>
          <p:cNvSpPr>
            <a:spLocks noGrp="1"/>
          </p:cNvSpPr>
          <p:nvPr>
            <p:ph type="sldNum" sz="quarter" idx="12"/>
          </p:nvPr>
        </p:nvSpPr>
        <p:spPr/>
        <p:txBody>
          <a:bodyPr/>
          <a:lstStyle/>
          <a:p>
            <a:fld id="{533200FA-CC72-40F1-A333-605CE3E81AB0}" type="slidenum">
              <a:rPr lang="en-US" smtClean="0"/>
              <a:pPr/>
              <a:t>19</a:t>
            </a:fld>
            <a:endParaRPr lang="en-US"/>
          </a:p>
        </p:txBody>
      </p:sp>
      <p:grpSp>
        <p:nvGrpSpPr>
          <p:cNvPr id="8" name="Group 7"/>
          <p:cNvGrpSpPr/>
          <p:nvPr/>
        </p:nvGrpSpPr>
        <p:grpSpPr>
          <a:xfrm>
            <a:off x="7645179" y="1825625"/>
            <a:ext cx="4324060" cy="3952875"/>
            <a:chOff x="7645179" y="1825625"/>
            <a:chExt cx="4324060" cy="3952875"/>
          </a:xfrm>
        </p:grpSpPr>
        <p:grpSp>
          <p:nvGrpSpPr>
            <p:cNvPr id="13" name="Group 12"/>
            <p:cNvGrpSpPr/>
            <p:nvPr/>
          </p:nvGrpSpPr>
          <p:grpSpPr>
            <a:xfrm>
              <a:off x="7645179" y="1825625"/>
              <a:ext cx="4324060" cy="3952875"/>
              <a:chOff x="7581900" y="1690688"/>
              <a:chExt cx="4324060" cy="395287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900" y="1690688"/>
                <a:ext cx="4114800" cy="3952875"/>
              </a:xfrm>
              <a:prstGeom prst="rect">
                <a:avLst/>
              </a:prstGeom>
            </p:spPr>
          </p:pic>
          <p:sp>
            <p:nvSpPr>
              <p:cNvPr id="15" name="Rectangle 14"/>
              <p:cNvSpPr/>
              <p:nvPr/>
            </p:nvSpPr>
            <p:spPr>
              <a:xfrm>
                <a:off x="7709122" y="1829802"/>
                <a:ext cx="4196838" cy="523220"/>
              </a:xfrm>
              <a:prstGeom prst="rect">
                <a:avLst/>
              </a:prstGeom>
            </p:spPr>
            <p:txBody>
              <a:bodyPr wrap="square">
                <a:spAutoFit/>
              </a:bodyPr>
              <a:lstStyle/>
              <a:p>
                <a:r>
                  <a:rPr lang="en-US" sz="2800" b="1" dirty="0">
                    <a:solidFill>
                      <a:srgbClr val="002060"/>
                    </a:solidFill>
                    <a:latin typeface="+mj-lt"/>
                  </a:rPr>
                  <a:t>What makes this difficult?</a:t>
                </a:r>
              </a:p>
            </p:txBody>
          </p:sp>
        </p:grpSp>
        <p:sp>
          <p:nvSpPr>
            <p:cNvPr id="11" name="Content Placeholder 7"/>
            <p:cNvSpPr txBox="1">
              <a:spLocks/>
            </p:cNvSpPr>
            <p:nvPr/>
          </p:nvSpPr>
          <p:spPr>
            <a:xfrm>
              <a:off x="7772401" y="2590800"/>
              <a:ext cx="3810000" cy="2601030"/>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2060"/>
                  </a:solidFill>
                  <a:latin typeface="+mj-lt"/>
                </a:rPr>
                <a:t>U</a:t>
              </a:r>
              <a:r>
                <a:rPr lang="en-US" sz="2400" b="1" dirty="0" smtClean="0">
                  <a:solidFill>
                    <a:srgbClr val="002060"/>
                  </a:solidFill>
                  <a:latin typeface="+mj-lt"/>
                </a:rPr>
                <a:t>ser goals need to be identified and tracked</a:t>
              </a:r>
            </a:p>
            <a:p>
              <a:r>
                <a:rPr lang="en-US" sz="2400" dirty="0">
                  <a:solidFill>
                    <a:srgbClr val="002060"/>
                  </a:solidFill>
                </a:rPr>
                <a:t>Business requirements need to be translated </a:t>
              </a:r>
              <a:r>
                <a:rPr lang="en-US" sz="2400" dirty="0" smtClean="0">
                  <a:solidFill>
                    <a:srgbClr val="002060"/>
                  </a:solidFill>
                </a:rPr>
                <a:t>so they </a:t>
              </a:r>
              <a:r>
                <a:rPr lang="en-US" sz="2400" dirty="0">
                  <a:solidFill>
                    <a:srgbClr val="002060"/>
                  </a:solidFill>
                </a:rPr>
                <a:t>can guide dialog choices</a:t>
              </a:r>
            </a:p>
          </p:txBody>
        </p:sp>
      </p:grpSp>
    </p:spTree>
    <p:extLst>
      <p:ext uri="{BB962C8B-B14F-4D97-AF65-F5344CB8AC3E}">
        <p14:creationId xmlns:p14="http://schemas.microsoft.com/office/powerpoint/2010/main" val="18125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Scenario</a:t>
            </a:r>
            <a:endParaRPr lang="en-US" dirty="0"/>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3" name="Footer Placeholder 2"/>
          <p:cNvSpPr>
            <a:spLocks noGrp="1"/>
          </p:cNvSpPr>
          <p:nvPr>
            <p:ph type="ftr" sz="quarter" idx="11"/>
          </p:nvPr>
        </p:nvSpPr>
        <p:spPr/>
        <p:txBody>
          <a:bodyPr/>
          <a:lstStyle/>
          <a:p>
            <a:r>
              <a:rPr lang="en-US" smtClean="0"/>
              <a:t>Creating an Advanced Dialog Application</a:t>
            </a:r>
            <a:endParaRPr lang="en-US"/>
          </a:p>
        </p:txBody>
      </p:sp>
      <p:sp>
        <p:nvSpPr>
          <p:cNvPr id="5" name="Slide Number Placeholder 4"/>
          <p:cNvSpPr>
            <a:spLocks noGrp="1"/>
          </p:cNvSpPr>
          <p:nvPr>
            <p:ph type="sldNum" sz="quarter" idx="12"/>
          </p:nvPr>
        </p:nvSpPr>
        <p:spPr/>
        <p:txBody>
          <a:bodyPr/>
          <a:lstStyle/>
          <a:p>
            <a:fld id="{533200FA-CC72-40F1-A333-605CE3E81AB0}" type="slidenum">
              <a:rPr lang="en-US" smtClean="0"/>
              <a:pPr/>
              <a:t>2</a:t>
            </a:fld>
            <a:endParaRPr lang="en-US"/>
          </a:p>
        </p:txBody>
      </p:sp>
      <p:pic>
        <p:nvPicPr>
          <p:cNvPr id="12" name="MobileVoice Storyboard Shopping 5.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0200" y="1284728"/>
            <a:ext cx="8743950" cy="4918361"/>
          </a:xfrm>
        </p:spPr>
      </p:pic>
    </p:spTree>
    <p:extLst>
      <p:ext uri="{BB962C8B-B14F-4D97-AF65-F5344CB8AC3E}">
        <p14:creationId xmlns:p14="http://schemas.microsoft.com/office/powerpoint/2010/main" val="2171747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1"/>
            <a:ext cx="10515600" cy="838200"/>
          </a:xfrm>
        </p:spPr>
        <p:txBody>
          <a:bodyPr/>
          <a:lstStyle/>
          <a:p>
            <a:r>
              <a:rPr lang="en-US" dirty="0" smtClean="0"/>
              <a:t>Principles </a:t>
            </a:r>
            <a:r>
              <a:rPr lang="en-US" sz="3600" dirty="0" smtClean="0"/>
              <a:t>(and Ramification #2)</a:t>
            </a:r>
            <a:endParaRPr lang="en-US" dirty="0"/>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20</a:t>
            </a:fld>
            <a:endParaRPr lang="en-US">
              <a:solidFill>
                <a:prstClr val="black">
                  <a:tint val="75000"/>
                </a:prstClr>
              </a:solidFill>
            </a:endParaRPr>
          </a:p>
        </p:txBody>
      </p:sp>
      <p:sp>
        <p:nvSpPr>
          <p:cNvPr id="14" name="Content Placeholder 2"/>
          <p:cNvSpPr>
            <a:spLocks noGrp="1"/>
          </p:cNvSpPr>
          <p:nvPr>
            <p:ph sz="half" idx="1"/>
          </p:nvPr>
        </p:nvSpPr>
        <p:spPr>
          <a:xfrm>
            <a:off x="572641" y="1219201"/>
            <a:ext cx="7809359" cy="3350850"/>
          </a:xfrm>
        </p:spPr>
        <p:txBody>
          <a:bodyPr>
            <a:noAutofit/>
          </a:bodyPr>
          <a:lstStyle/>
          <a:p>
            <a:pPr>
              <a:lnSpc>
                <a:spcPct val="120000"/>
              </a:lnSpc>
              <a:spcBef>
                <a:spcPts val="0"/>
              </a:spcBef>
            </a:pPr>
            <a:r>
              <a:rPr lang="en-US" b="1" dirty="0"/>
              <a:t>Dialog decision points are strategic opportunities</a:t>
            </a:r>
          </a:p>
          <a:p>
            <a:pPr lvl="1">
              <a:lnSpc>
                <a:spcPct val="120000"/>
              </a:lnSpc>
              <a:spcBef>
                <a:spcPts val="0"/>
              </a:spcBef>
              <a:buFont typeface="Calibri" panose="020F0502020204030204" pitchFamily="34" charset="0"/>
              <a:buChar char="–"/>
            </a:pPr>
            <a:r>
              <a:rPr lang="en-US" dirty="0"/>
              <a:t>A system response takes the dialog in a particular direction and we can make that direction count</a:t>
            </a:r>
          </a:p>
          <a:p>
            <a:pPr>
              <a:lnSpc>
                <a:spcPct val="120000"/>
              </a:lnSpc>
              <a:spcBef>
                <a:spcPts val="0"/>
              </a:spcBef>
            </a:pPr>
            <a:r>
              <a:rPr lang="en-US" b="1" dirty="0">
                <a:solidFill>
                  <a:schemeClr val="bg1">
                    <a:lumMod val="65000"/>
                  </a:schemeClr>
                </a:solidFill>
              </a:rPr>
              <a:t>Dialog design is modular, not linear</a:t>
            </a:r>
          </a:p>
          <a:p>
            <a:pPr lvl="1">
              <a:lnSpc>
                <a:spcPct val="120000"/>
              </a:lnSpc>
              <a:spcBef>
                <a:spcPts val="0"/>
              </a:spcBef>
              <a:buFont typeface="Calibri" panose="020F0502020204030204" pitchFamily="34" charset="0"/>
              <a:buChar char="–"/>
            </a:pPr>
            <a:r>
              <a:rPr lang="en-US" sz="1800" dirty="0">
                <a:solidFill>
                  <a:schemeClr val="accent3">
                    <a:lumMod val="40000"/>
                    <a:lumOff val="60000"/>
                  </a:schemeClr>
                </a:solidFill>
              </a:rPr>
              <a:t>We multitask, our dialog systems need to as well</a:t>
            </a:r>
          </a:p>
          <a:p>
            <a:pPr lvl="1">
              <a:lnSpc>
                <a:spcPct val="120000"/>
              </a:lnSpc>
              <a:spcBef>
                <a:spcPts val="0"/>
              </a:spcBef>
              <a:buFont typeface="Calibri" panose="020F0502020204030204" pitchFamily="34" charset="0"/>
              <a:buChar char="–"/>
            </a:pPr>
            <a:r>
              <a:rPr lang="en-US" sz="1800" dirty="0">
                <a:solidFill>
                  <a:schemeClr val="accent3">
                    <a:lumMod val="40000"/>
                    <a:lumOff val="60000"/>
                  </a:schemeClr>
                </a:solidFill>
              </a:rPr>
              <a:t>The linear user interface design doc has to go</a:t>
            </a:r>
          </a:p>
          <a:p>
            <a:pPr>
              <a:lnSpc>
                <a:spcPct val="120000"/>
              </a:lnSpc>
              <a:spcBef>
                <a:spcPts val="0"/>
              </a:spcBef>
            </a:pPr>
            <a:r>
              <a:rPr lang="en-US" b="1" dirty="0">
                <a:solidFill>
                  <a:srgbClr val="A6A6A6"/>
                </a:solidFill>
              </a:rPr>
              <a:t>Requirements cannot be separated from design</a:t>
            </a:r>
          </a:p>
          <a:p>
            <a:pPr lvl="1">
              <a:lnSpc>
                <a:spcPct val="120000"/>
              </a:lnSpc>
              <a:spcBef>
                <a:spcPts val="0"/>
              </a:spcBef>
              <a:buFont typeface="Calibri" panose="020F0502020204030204" pitchFamily="34" charset="0"/>
              <a:buChar char="–"/>
            </a:pPr>
            <a:r>
              <a:rPr lang="en-US" sz="1800" dirty="0">
                <a:solidFill>
                  <a:schemeClr val="accent3">
                    <a:lumMod val="40000"/>
                    <a:lumOff val="60000"/>
                  </a:schemeClr>
                </a:solidFill>
              </a:rPr>
              <a:t>The words, the visuals, the data representations, and dialog management are intimately connected</a:t>
            </a:r>
          </a:p>
        </p:txBody>
      </p:sp>
      <p:grpSp>
        <p:nvGrpSpPr>
          <p:cNvPr id="3" name="Group 2"/>
          <p:cNvGrpSpPr/>
          <p:nvPr/>
        </p:nvGrpSpPr>
        <p:grpSpPr>
          <a:xfrm>
            <a:off x="572641" y="4583054"/>
            <a:ext cx="7428359" cy="1893946"/>
            <a:chOff x="572641" y="4583054"/>
            <a:chExt cx="7428359" cy="1893946"/>
          </a:xfrm>
        </p:grpSpPr>
        <p:sp>
          <p:nvSpPr>
            <p:cNvPr id="7" name="Rectangle 6"/>
            <p:cNvSpPr/>
            <p:nvPr/>
          </p:nvSpPr>
          <p:spPr>
            <a:xfrm>
              <a:off x="572641" y="5460626"/>
              <a:ext cx="7428359" cy="1016374"/>
            </a:xfrm>
            <a:prstGeom prst="rect">
              <a:avLst/>
            </a:prstGeom>
            <a:solidFill>
              <a:schemeClr val="accent5">
                <a:lumMod val="20000"/>
                <a:lumOff val="80000"/>
              </a:schemeClr>
            </a:solidFill>
            <a:ln>
              <a:solidFill>
                <a:srgbClr val="0070C0"/>
              </a:solidFill>
            </a:ln>
          </p:spPr>
          <p:txBody>
            <a:bodyPr wrap="square">
              <a:noAutofit/>
            </a:bodyPr>
            <a:lstStyle/>
            <a:p>
              <a:r>
                <a:rPr lang="en-US" sz="2800" b="1" dirty="0" smtClean="0">
                  <a:solidFill>
                    <a:srgbClr val="0070C0"/>
                  </a:solidFill>
                </a:rPr>
                <a:t>Dialog management and customer management are intimately connected</a:t>
              </a:r>
              <a:endParaRPr lang="en-US" sz="2800" b="1" dirty="0">
                <a:solidFill>
                  <a:srgbClr val="0070C0"/>
                </a:solidFill>
              </a:endParaRPr>
            </a:p>
          </p:txBody>
        </p:sp>
        <p:sp>
          <p:nvSpPr>
            <p:cNvPr id="8" name="Down Arrow 7"/>
            <p:cNvSpPr/>
            <p:nvPr/>
          </p:nvSpPr>
          <p:spPr>
            <a:xfrm>
              <a:off x="3105720" y="4583054"/>
              <a:ext cx="533400" cy="71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213601" y="1913467"/>
            <a:ext cx="4978399" cy="2340491"/>
            <a:chOff x="5410200" y="138630"/>
            <a:chExt cx="6781800" cy="2949602"/>
          </a:xfrm>
        </p:grpSpPr>
        <p:grpSp>
          <p:nvGrpSpPr>
            <p:cNvPr id="12" name="Group 11"/>
            <p:cNvGrpSpPr/>
            <p:nvPr/>
          </p:nvGrpSpPr>
          <p:grpSpPr>
            <a:xfrm>
              <a:off x="7380392" y="369332"/>
              <a:ext cx="2760102" cy="1056454"/>
              <a:chOff x="7227995" y="369332"/>
              <a:chExt cx="2760102" cy="1056454"/>
            </a:xfrm>
          </p:grpSpPr>
          <p:sp>
            <p:nvSpPr>
              <p:cNvPr id="13" name="Right Brace 12"/>
              <p:cNvSpPr/>
              <p:nvPr/>
            </p:nvSpPr>
            <p:spPr>
              <a:xfrm rot="16200000" flipV="1">
                <a:off x="8252631" y="61928"/>
                <a:ext cx="459595" cy="2268122"/>
              </a:xfrm>
              <a:prstGeom prst="rightBrace">
                <a:avLst>
                  <a:gd name="adj1" fmla="val 8333"/>
                  <a:gd name="adj2" fmla="val 50926"/>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solidFill>
                    <a:srgbClr val="008000"/>
                  </a:solidFill>
                </a:endParaRPr>
              </a:p>
            </p:txBody>
          </p:sp>
          <p:sp>
            <p:nvSpPr>
              <p:cNvPr id="15" name="TextBox 14"/>
              <p:cNvSpPr txBox="1"/>
              <p:nvPr/>
            </p:nvSpPr>
            <p:spPr>
              <a:xfrm>
                <a:off x="7227995" y="369332"/>
                <a:ext cx="2760102" cy="659387"/>
              </a:xfrm>
              <a:prstGeom prst="rect">
                <a:avLst/>
              </a:prstGeom>
              <a:noFill/>
              <a:ln>
                <a:noFill/>
              </a:ln>
            </p:spPr>
            <p:txBody>
              <a:bodyPr wrap="none" rtlCol="0">
                <a:spAutoFit/>
              </a:bodyPr>
              <a:lstStyle/>
              <a:p>
                <a:r>
                  <a:rPr lang="en-US" sz="2800" b="1" dirty="0" smtClean="0">
                    <a:solidFill>
                      <a:srgbClr val="008000"/>
                    </a:solidFill>
                  </a:rPr>
                  <a:t>Opportunity</a:t>
                </a:r>
                <a:endParaRPr lang="en-US" sz="2800" b="1" dirty="0">
                  <a:solidFill>
                    <a:srgbClr val="008000"/>
                  </a:solidFill>
                </a:endParaRPr>
              </a:p>
            </p:txBody>
          </p:sp>
        </p:grpSp>
        <p:grpSp>
          <p:nvGrpSpPr>
            <p:cNvPr id="16" name="Group 15"/>
            <p:cNvGrpSpPr/>
            <p:nvPr/>
          </p:nvGrpSpPr>
          <p:grpSpPr>
            <a:xfrm>
              <a:off x="5410200" y="138630"/>
              <a:ext cx="6781800" cy="2949602"/>
              <a:chOff x="6360654" y="153519"/>
              <a:chExt cx="5536314" cy="3364900"/>
            </a:xfrm>
          </p:grpSpPr>
          <p:sp>
            <p:nvSpPr>
              <p:cNvPr id="17" name="Isosceles Triangle 16"/>
              <p:cNvSpPr/>
              <p:nvPr/>
            </p:nvSpPr>
            <p:spPr>
              <a:xfrm>
                <a:off x="6360654" y="153519"/>
                <a:ext cx="1676399" cy="1653303"/>
              </a:xfrm>
              <a:prstGeom prst="triangle">
                <a:avLst>
                  <a:gd name="adj" fmla="val 51791"/>
                </a:avLst>
              </a:prstGeom>
              <a:solidFill>
                <a:schemeClr val="accent5">
                  <a:lumMod val="5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Select Jacket</a:t>
                </a:r>
                <a:endParaRPr lang="en-US" dirty="0"/>
              </a:p>
            </p:txBody>
          </p:sp>
          <p:sp>
            <p:nvSpPr>
              <p:cNvPr id="18" name="Isosceles Triangle 17"/>
              <p:cNvSpPr/>
              <p:nvPr/>
            </p:nvSpPr>
            <p:spPr>
              <a:xfrm rot="10800000">
                <a:off x="10293442" y="1757126"/>
                <a:ext cx="1603526" cy="1761293"/>
              </a:xfrm>
              <a:prstGeom prst="triangle">
                <a:avLst>
                  <a:gd name="adj" fmla="val 50679"/>
                </a:avLst>
              </a:prstGeom>
              <a:solidFill>
                <a:srgbClr val="203864"/>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dirty="0"/>
              </a:p>
            </p:txBody>
          </p:sp>
          <p:cxnSp>
            <p:nvCxnSpPr>
              <p:cNvPr id="19" name="Straight Arrow Connector 18"/>
              <p:cNvCxnSpPr>
                <a:stCxn id="17" idx="4"/>
              </p:cNvCxnSpPr>
              <p:nvPr/>
            </p:nvCxnSpPr>
            <p:spPr>
              <a:xfrm>
                <a:off x="8037053" y="1806821"/>
                <a:ext cx="2201004" cy="0"/>
              </a:xfrm>
              <a:prstGeom prst="straightConnector1">
                <a:avLst/>
              </a:prstGeom>
              <a:ln w="76200" cmpd="sng">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0681306" y="1768186"/>
                <a:ext cx="832853" cy="856213"/>
              </a:xfrm>
              <a:prstGeom prst="rect">
                <a:avLst/>
              </a:prstGeom>
              <a:solidFill>
                <a:schemeClr val="accent5">
                  <a:lumMod val="50000"/>
                </a:schemeClr>
              </a:solidFill>
            </p:spPr>
            <p:txBody>
              <a:bodyPr wrap="none" rtlCol="0">
                <a:spAutoFit/>
              </a:bodyPr>
              <a:lstStyle/>
              <a:p>
                <a:pPr algn="ctr">
                  <a:lnSpc>
                    <a:spcPct val="90000"/>
                  </a:lnSpc>
                </a:pPr>
                <a:r>
                  <a:rPr lang="en-US" dirty="0" smtClean="0">
                    <a:solidFill>
                      <a:schemeClr val="bg1"/>
                    </a:solidFill>
                  </a:rPr>
                  <a:t>Check</a:t>
                </a:r>
                <a:r>
                  <a:rPr lang="en-US" sz="1400" dirty="0" smtClean="0">
                    <a:solidFill>
                      <a:schemeClr val="bg1"/>
                    </a:solidFill>
                  </a:rPr>
                  <a:t> </a:t>
                </a:r>
              </a:p>
              <a:p>
                <a:pPr algn="ctr">
                  <a:lnSpc>
                    <a:spcPct val="90000"/>
                  </a:lnSpc>
                </a:pPr>
                <a:r>
                  <a:rPr lang="en-US" dirty="0" smtClean="0">
                    <a:solidFill>
                      <a:schemeClr val="bg1"/>
                    </a:solidFill>
                  </a:rPr>
                  <a:t>out</a:t>
                </a:r>
                <a:endParaRPr lang="en-US" dirty="0">
                  <a:solidFill>
                    <a:schemeClr val="bg1"/>
                  </a:solidFill>
                </a:endParaRPr>
              </a:p>
            </p:txBody>
          </p:sp>
        </p:grpSp>
      </p:grpSp>
    </p:spTree>
    <p:extLst>
      <p:ext uri="{BB962C8B-B14F-4D97-AF65-F5344CB8AC3E}">
        <p14:creationId xmlns:p14="http://schemas.microsoft.com/office/powerpoint/2010/main" val="37851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Architectural Solution</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dirty="0"/>
              <a:t>April 20, 2015 Mobile Voice Conference</a:t>
            </a:r>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21</a:t>
            </a:fld>
            <a:endParaRPr lang="en-US"/>
          </a:p>
        </p:txBody>
      </p:sp>
    </p:spTree>
    <p:extLst>
      <p:ext uri="{BB962C8B-B14F-4D97-AF65-F5344CB8AC3E}">
        <p14:creationId xmlns:p14="http://schemas.microsoft.com/office/powerpoint/2010/main" val="3945325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812662644"/>
              </p:ext>
            </p:extLst>
          </p:nvPr>
        </p:nvGraphicFramePr>
        <p:xfrm>
          <a:off x="5842000" y="52147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8" name="Group 27"/>
          <p:cNvGrpSpPr/>
          <p:nvPr/>
        </p:nvGrpSpPr>
        <p:grpSpPr>
          <a:xfrm>
            <a:off x="10624045" y="2087812"/>
            <a:ext cx="729755" cy="3425324"/>
            <a:chOff x="11375957" y="2931026"/>
            <a:chExt cx="729755" cy="3425324"/>
          </a:xfrm>
        </p:grpSpPr>
        <p:sp>
          <p:nvSpPr>
            <p:cNvPr id="19" name="Curved Right Arrow 18"/>
            <p:cNvSpPr/>
            <p:nvPr/>
          </p:nvSpPr>
          <p:spPr>
            <a:xfrm flipH="1">
              <a:off x="11375957" y="2931026"/>
              <a:ext cx="609600" cy="2667001"/>
            </a:xfrm>
            <a:prstGeom prst="curvedRigh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flipH="1">
              <a:off x="11496112" y="3689349"/>
              <a:ext cx="609600" cy="2667001"/>
            </a:xfrm>
            <a:prstGeom prst="curvedRigh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24"/>
          <p:cNvGrpSpPr/>
          <p:nvPr/>
        </p:nvGrpSpPr>
        <p:grpSpPr>
          <a:xfrm>
            <a:off x="8335637" y="815745"/>
            <a:ext cx="685800" cy="3733801"/>
            <a:chOff x="6756400" y="914398"/>
            <a:chExt cx="685800" cy="3733801"/>
          </a:xfrm>
          <a:solidFill>
            <a:schemeClr val="accent6">
              <a:lumMod val="50000"/>
            </a:schemeClr>
          </a:solidFill>
        </p:grpSpPr>
        <p:sp>
          <p:nvSpPr>
            <p:cNvPr id="8" name="Curved Right Arrow 7"/>
            <p:cNvSpPr/>
            <p:nvPr/>
          </p:nvSpPr>
          <p:spPr>
            <a:xfrm flipV="1">
              <a:off x="6908800" y="2286000"/>
              <a:ext cx="457200" cy="2209800"/>
            </a:xfrm>
            <a:prstGeom prst="curvedRightArrow">
              <a:avLst/>
            </a:prstGeom>
            <a:grp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urved Right Arrow 8"/>
            <p:cNvSpPr/>
            <p:nvPr/>
          </p:nvSpPr>
          <p:spPr>
            <a:xfrm flipV="1">
              <a:off x="6756400" y="914398"/>
              <a:ext cx="685800" cy="3733801"/>
            </a:xfrm>
            <a:prstGeom prst="curvedRightArrow">
              <a:avLst/>
            </a:prstGeom>
            <a:grp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p:cNvSpPr/>
            <p:nvPr/>
          </p:nvSpPr>
          <p:spPr>
            <a:xfrm flipV="1">
              <a:off x="6832600" y="1066797"/>
              <a:ext cx="609600" cy="2667001"/>
            </a:xfrm>
            <a:prstGeom prst="curvedRightArrow">
              <a:avLst/>
            </a:prstGeom>
            <a:grp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 name="Title 3"/>
          <p:cNvSpPr>
            <a:spLocks noGrp="1"/>
          </p:cNvSpPr>
          <p:nvPr>
            <p:ph type="title"/>
          </p:nvPr>
        </p:nvSpPr>
        <p:spPr/>
        <p:txBody>
          <a:bodyPr/>
          <a:lstStyle/>
          <a:p>
            <a:r>
              <a:rPr lang="en-US" dirty="0"/>
              <a:t>Dialog </a:t>
            </a:r>
            <a:r>
              <a:rPr lang="en-US" dirty="0" smtClean="0"/>
              <a:t>and Task Flow</a:t>
            </a:r>
            <a:endParaRPr lang="en-US" dirty="0"/>
          </a:p>
        </p:txBody>
      </p:sp>
      <p:sp>
        <p:nvSpPr>
          <p:cNvPr id="17" name="Content Placeholder 16"/>
          <p:cNvSpPr>
            <a:spLocks noGrp="1"/>
          </p:cNvSpPr>
          <p:nvPr>
            <p:ph sz="half" idx="1"/>
          </p:nvPr>
        </p:nvSpPr>
        <p:spPr>
          <a:xfrm>
            <a:off x="609600" y="1295400"/>
            <a:ext cx="6705600" cy="4881563"/>
          </a:xfrm>
        </p:spPr>
        <p:txBody>
          <a:bodyPr>
            <a:normAutofit/>
          </a:bodyPr>
          <a:lstStyle/>
          <a:p>
            <a:r>
              <a:rPr lang="en-US" dirty="0" smtClean="0"/>
              <a:t>We think of a task as a sequence of steps</a:t>
            </a:r>
          </a:p>
          <a:p>
            <a:r>
              <a:rPr lang="en-US" dirty="0" smtClean="0"/>
              <a:t>But wait!</a:t>
            </a:r>
          </a:p>
          <a:p>
            <a:pPr lvl="1"/>
            <a:r>
              <a:rPr lang="en-US" dirty="0" smtClean="0"/>
              <a:t>The task flow allows loops and repetitions</a:t>
            </a:r>
          </a:p>
          <a:p>
            <a:pPr lvl="1"/>
            <a:r>
              <a:rPr lang="en-US" dirty="0" smtClean="0"/>
              <a:t>Each box can be multiple “turns” in the dialog</a:t>
            </a:r>
          </a:p>
          <a:p>
            <a:pPr lvl="1"/>
            <a:r>
              <a:rPr lang="en-US" dirty="0" smtClean="0"/>
              <a:t>Can leave a box, then need to return to the same place in that box</a:t>
            </a:r>
          </a:p>
          <a:p>
            <a:r>
              <a:rPr lang="en-US" dirty="0" smtClean="0"/>
              <a:t>Lots of possible paths, but </a:t>
            </a:r>
          </a:p>
          <a:p>
            <a:pPr lvl="1"/>
            <a:r>
              <a:rPr lang="en-US" dirty="0" smtClean="0"/>
              <a:t>Not all paths are possible</a:t>
            </a:r>
          </a:p>
          <a:p>
            <a:pPr lvl="1"/>
            <a:r>
              <a:rPr lang="en-US" dirty="0" smtClean="0"/>
              <a:t>Not all are equally likely</a:t>
            </a:r>
          </a:p>
          <a:p>
            <a:pPr lvl="1"/>
            <a:r>
              <a:rPr lang="en-US" dirty="0" smtClean="0"/>
              <a:t>Not all meet users goals and business requirements</a:t>
            </a:r>
          </a:p>
          <a:p>
            <a:endParaRPr lang="en-US" dirty="0" smtClean="0"/>
          </a:p>
        </p:txBody>
      </p:sp>
      <p:sp>
        <p:nvSpPr>
          <p:cNvPr id="23" name="Date Placeholder 22"/>
          <p:cNvSpPr>
            <a:spLocks noGrp="1"/>
          </p:cNvSpPr>
          <p:nvPr>
            <p:ph type="dt" sz="half" idx="10"/>
          </p:nvPr>
        </p:nvSpPr>
        <p:spPr/>
        <p:txBody>
          <a:bodyPr/>
          <a:lstStyle/>
          <a:p>
            <a:r>
              <a:rPr lang="en-US" dirty="0"/>
              <a:t>April 20, 2015 Mobile Voice Conference</a:t>
            </a:r>
          </a:p>
        </p:txBody>
      </p:sp>
      <p:sp>
        <p:nvSpPr>
          <p:cNvPr id="13" name="Footer Placeholder 12"/>
          <p:cNvSpPr>
            <a:spLocks noGrp="1"/>
          </p:cNvSpPr>
          <p:nvPr>
            <p:ph type="ftr" sz="quarter" idx="11"/>
          </p:nvPr>
        </p:nvSpPr>
        <p:spPr/>
        <p:txBody>
          <a:bodyPr/>
          <a:lstStyle/>
          <a:p>
            <a:r>
              <a:rPr lang="en-US" smtClean="0"/>
              <a:t>Creating an Advanced Dialog Application</a:t>
            </a:r>
            <a:endParaRPr lang="en-US"/>
          </a:p>
        </p:txBody>
      </p:sp>
      <p:sp>
        <p:nvSpPr>
          <p:cNvPr id="22" name="Slide Number Placeholder 21"/>
          <p:cNvSpPr>
            <a:spLocks noGrp="1"/>
          </p:cNvSpPr>
          <p:nvPr>
            <p:ph type="sldNum" sz="quarter" idx="12"/>
          </p:nvPr>
        </p:nvSpPr>
        <p:spPr/>
        <p:txBody>
          <a:bodyPr/>
          <a:lstStyle/>
          <a:p>
            <a:fld id="{533200FA-CC72-40F1-A333-605CE3E81AB0}" type="slidenum">
              <a:rPr lang="en-US" smtClean="0"/>
              <a:pPr/>
              <a:t>22</a:t>
            </a:fld>
            <a:endParaRPr lang="en-US" dirty="0"/>
          </a:p>
        </p:txBody>
      </p:sp>
      <p:grpSp>
        <p:nvGrpSpPr>
          <p:cNvPr id="2" name="Group 1"/>
          <p:cNvGrpSpPr/>
          <p:nvPr/>
        </p:nvGrpSpPr>
        <p:grpSpPr>
          <a:xfrm>
            <a:off x="8700257" y="982912"/>
            <a:ext cx="2454231" cy="3429003"/>
            <a:chOff x="8700257" y="982912"/>
            <a:chExt cx="2454231" cy="3429003"/>
          </a:xfrm>
        </p:grpSpPr>
        <p:grpSp>
          <p:nvGrpSpPr>
            <p:cNvPr id="3" name="Group 23"/>
            <p:cNvGrpSpPr/>
            <p:nvPr/>
          </p:nvGrpSpPr>
          <p:grpSpPr>
            <a:xfrm>
              <a:off x="10697288" y="982912"/>
              <a:ext cx="457200" cy="3429003"/>
              <a:chOff x="8813800" y="1066797"/>
              <a:chExt cx="457200" cy="3429003"/>
            </a:xfrm>
            <a:solidFill>
              <a:srgbClr val="660066"/>
            </a:solidFill>
          </p:grpSpPr>
          <p:sp>
            <p:nvSpPr>
              <p:cNvPr id="7" name="Curved Right Arrow 6"/>
              <p:cNvSpPr/>
              <p:nvPr/>
            </p:nvSpPr>
            <p:spPr>
              <a:xfrm flipH="1" flipV="1">
                <a:off x="8813800" y="3428999"/>
                <a:ext cx="457200" cy="1066801"/>
              </a:xfrm>
              <a:prstGeom prst="curvedRightArrow">
                <a:avLst/>
              </a:prstGeom>
              <a:grp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urved Right Arrow 11"/>
              <p:cNvSpPr/>
              <p:nvPr/>
            </p:nvSpPr>
            <p:spPr>
              <a:xfrm flipH="1" flipV="1">
                <a:off x="8813800" y="1066797"/>
                <a:ext cx="457200" cy="1142999"/>
              </a:xfrm>
              <a:prstGeom prst="curvedRightArrow">
                <a:avLst/>
              </a:prstGeom>
              <a:grp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Right Arrow 9"/>
              <p:cNvSpPr/>
              <p:nvPr/>
            </p:nvSpPr>
            <p:spPr>
              <a:xfrm flipH="1" flipV="1">
                <a:off x="8813800" y="2171697"/>
                <a:ext cx="381000" cy="1142999"/>
              </a:xfrm>
              <a:prstGeom prst="curvedRightArrow">
                <a:avLst/>
              </a:prstGeom>
              <a:grp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a:off x="8700257" y="1770012"/>
              <a:ext cx="788569" cy="1892897"/>
              <a:chOff x="8700257" y="1770012"/>
              <a:chExt cx="788569" cy="1892897"/>
            </a:xfrm>
            <a:solidFill>
              <a:srgbClr val="660066"/>
            </a:solidFill>
          </p:grpSpPr>
          <p:sp>
            <p:nvSpPr>
              <p:cNvPr id="18" name="Circular Arrow 17"/>
              <p:cNvSpPr/>
              <p:nvPr/>
            </p:nvSpPr>
            <p:spPr>
              <a:xfrm rot="16446084">
                <a:off x="8776743" y="1693526"/>
                <a:ext cx="635595" cy="788568"/>
              </a:xfrm>
              <a:prstGeom prst="circularArrow">
                <a:avLst/>
              </a:prstGeom>
              <a:grp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Circular Arrow 19"/>
              <p:cNvSpPr/>
              <p:nvPr/>
            </p:nvSpPr>
            <p:spPr>
              <a:xfrm rot="16446084">
                <a:off x="8776744" y="2950828"/>
                <a:ext cx="635595" cy="788568"/>
              </a:xfrm>
              <a:prstGeom prst="circularArrow">
                <a:avLst/>
              </a:prstGeom>
              <a:grp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grpSp>
        <p:nvGrpSpPr>
          <p:cNvPr id="32" name="Group 31"/>
          <p:cNvGrpSpPr/>
          <p:nvPr/>
        </p:nvGrpSpPr>
        <p:grpSpPr>
          <a:xfrm>
            <a:off x="8610600" y="849561"/>
            <a:ext cx="3190312" cy="5028159"/>
            <a:chOff x="8610600" y="849561"/>
            <a:chExt cx="3190312" cy="5028159"/>
          </a:xfrm>
        </p:grpSpPr>
        <p:grpSp>
          <p:nvGrpSpPr>
            <p:cNvPr id="30" name="Group 29"/>
            <p:cNvGrpSpPr/>
            <p:nvPr/>
          </p:nvGrpSpPr>
          <p:grpSpPr>
            <a:xfrm>
              <a:off x="8700257" y="849561"/>
              <a:ext cx="3100655" cy="5028159"/>
              <a:chOff x="8700257" y="849561"/>
              <a:chExt cx="3100655" cy="5028159"/>
            </a:xfrm>
          </p:grpSpPr>
          <p:grpSp>
            <p:nvGrpSpPr>
              <p:cNvPr id="29" name="Group 28"/>
              <p:cNvGrpSpPr/>
              <p:nvPr/>
            </p:nvGrpSpPr>
            <p:grpSpPr>
              <a:xfrm>
                <a:off x="10773488" y="849561"/>
                <a:ext cx="1027424" cy="4762500"/>
                <a:chOff x="10773488" y="849561"/>
                <a:chExt cx="1027424" cy="4762500"/>
              </a:xfrm>
            </p:grpSpPr>
            <p:sp>
              <p:nvSpPr>
                <p:cNvPr id="14" name="Curved Right Arrow 13"/>
                <p:cNvSpPr/>
                <p:nvPr/>
              </p:nvSpPr>
              <p:spPr>
                <a:xfrm flipH="1">
                  <a:off x="10773488" y="2144960"/>
                  <a:ext cx="609600" cy="3467101"/>
                </a:xfrm>
                <a:prstGeom prst="curvedRightArrow">
                  <a:avLst>
                    <a:gd name="adj1" fmla="val 25000"/>
                    <a:gd name="adj2" fmla="val 50000"/>
                    <a:gd name="adj3" fmla="val 842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flipH="1">
                  <a:off x="10886512" y="849561"/>
                  <a:ext cx="914400" cy="4762500"/>
                </a:xfrm>
                <a:prstGeom prst="curvedRightArrow">
                  <a:avLst>
                    <a:gd name="adj1" fmla="val 25000"/>
                    <a:gd name="adj2" fmla="val 50000"/>
                    <a:gd name="adj3" fmla="val 842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grpSp>
          <p:sp>
            <p:nvSpPr>
              <p:cNvPr id="25" name="Circular Arrow 24"/>
              <p:cNvSpPr/>
              <p:nvPr/>
            </p:nvSpPr>
            <p:spPr>
              <a:xfrm rot="16446084">
                <a:off x="8776743" y="5165639"/>
                <a:ext cx="635595" cy="788568"/>
              </a:xfrm>
              <a:prstGeom prst="circular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1" name="Curved Right Arrow 30"/>
            <p:cNvSpPr/>
            <p:nvPr/>
          </p:nvSpPr>
          <p:spPr>
            <a:xfrm flipV="1">
              <a:off x="8610600" y="4397146"/>
              <a:ext cx="457200" cy="1417773"/>
            </a:xfrm>
            <a:prstGeom prst="curvedRightArrow">
              <a:avLst>
                <a:gd name="adj1" fmla="val 25000"/>
                <a:gd name="adj2" fmla="val 50000"/>
                <a:gd name="adj3" fmla="val 3240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71206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childTnLst>
                                </p:cTn>
                              </p:par>
                            </p:childTnLst>
                          </p:cTn>
                        </p:par>
                        <p:par>
                          <p:cTn id="17" fill="hold">
                            <p:stCondLst>
                              <p:cond delay="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xEl>
                                              <p:pRg st="8" end="8"/>
                                            </p:txEl>
                                          </p:spTgt>
                                        </p:tgtEl>
                                        <p:attrNameLst>
                                          <p:attrName>style.visibility</p:attrName>
                                        </p:attrNameLst>
                                      </p:cBhvr>
                                      <p:to>
                                        <p:strVal val="visible"/>
                                      </p:to>
                                    </p:set>
                                  </p:childTnLst>
                                </p:cTn>
                              </p:par>
                            </p:childTnLst>
                          </p:cTn>
                        </p:par>
                        <p:par>
                          <p:cTn id="45" fill="hold">
                            <p:stCondLst>
                              <p:cond delay="0"/>
                            </p:stCondLst>
                            <p:childTnLst>
                              <p:par>
                                <p:cTn id="46" presetID="22" presetClass="entr" presetSubtype="1" fill="hold" nodeType="afterEffect">
                                  <p:stCondLst>
                                    <p:cond delay="200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7"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loud 68"/>
          <p:cNvSpPr/>
          <p:nvPr/>
        </p:nvSpPr>
        <p:spPr>
          <a:xfrm>
            <a:off x="0" y="2390517"/>
            <a:ext cx="1355695" cy="1129243"/>
          </a:xfrm>
          <a:prstGeom prst="cloud">
            <a:avLst/>
          </a:prstGeom>
          <a:solidFill>
            <a:schemeClr val="accent6">
              <a:lumMod val="50000"/>
            </a:schemeClr>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Tasks</a:t>
            </a:r>
            <a:endParaRPr lang="en-US" sz="2400" dirty="0"/>
          </a:p>
        </p:txBody>
      </p:sp>
      <p:sp>
        <p:nvSpPr>
          <p:cNvPr id="2" name="Title 1"/>
          <p:cNvSpPr>
            <a:spLocks noGrp="1"/>
          </p:cNvSpPr>
          <p:nvPr>
            <p:ph type="title"/>
          </p:nvPr>
        </p:nvSpPr>
        <p:spPr>
          <a:xfrm>
            <a:off x="270933" y="98955"/>
            <a:ext cx="11632981" cy="1030288"/>
          </a:xfrm>
        </p:spPr>
        <p:txBody>
          <a:bodyPr>
            <a:normAutofit fontScale="90000"/>
          </a:bodyPr>
          <a:lstStyle/>
          <a:p>
            <a:r>
              <a:rPr lang="en-US" dirty="0" smtClean="0"/>
              <a:t>Dialog is doing.  </a:t>
            </a:r>
            <a:br>
              <a:rPr lang="en-US" dirty="0" smtClean="0"/>
            </a:br>
            <a:r>
              <a:rPr lang="en-US" dirty="0" smtClean="0"/>
              <a:t>     </a:t>
            </a:r>
            <a:r>
              <a:rPr lang="en-US" sz="3600" dirty="0" smtClean="0"/>
              <a:t>It’s not what to say next, but what to do next</a:t>
            </a:r>
            <a:endParaRPr lang="en-US" sz="3600" dirty="0"/>
          </a:p>
        </p:txBody>
      </p:sp>
      <p:sp>
        <p:nvSpPr>
          <p:cNvPr id="3" name="Date Placeholder 2"/>
          <p:cNvSpPr>
            <a:spLocks noGrp="1"/>
          </p:cNvSpPr>
          <p:nvPr>
            <p:ph type="dt" sz="half" idx="10"/>
          </p:nvPr>
        </p:nvSpPr>
        <p:spPr>
          <a:xfrm>
            <a:off x="703187" y="6379670"/>
            <a:ext cx="2743200" cy="365125"/>
          </a:xfrm>
        </p:spPr>
        <p:txBody>
          <a:bodyPr/>
          <a:lstStyle/>
          <a:p>
            <a:r>
              <a:rPr lang="en-US" dirty="0"/>
              <a:t>April 20, 2015 Mobile Voice Conference</a:t>
            </a:r>
          </a:p>
        </p:txBody>
      </p:sp>
      <p:sp>
        <p:nvSpPr>
          <p:cNvPr id="4" name="Footer Placeholder 3"/>
          <p:cNvSpPr>
            <a:spLocks noGrp="1"/>
          </p:cNvSpPr>
          <p:nvPr>
            <p:ph type="ftr" sz="quarter" idx="11"/>
          </p:nvPr>
        </p:nvSpPr>
        <p:spPr>
          <a:xfrm>
            <a:off x="4655401" y="6301408"/>
            <a:ext cx="4114800" cy="365125"/>
          </a:xfrm>
        </p:spPr>
        <p:txBody>
          <a:bodyPr/>
          <a:lstStyle/>
          <a:p>
            <a:r>
              <a:rPr lang="en-US" dirty="0" smtClean="0"/>
              <a:t>Creating an Advanced Dialog Application</a:t>
            </a:r>
            <a:endParaRPr lang="en-US" dirty="0"/>
          </a:p>
        </p:txBody>
      </p:sp>
      <p:sp>
        <p:nvSpPr>
          <p:cNvPr id="5" name="Slide Number Placeholder 4"/>
          <p:cNvSpPr>
            <a:spLocks noGrp="1"/>
          </p:cNvSpPr>
          <p:nvPr>
            <p:ph type="sldNum" sz="quarter" idx="12"/>
          </p:nvPr>
        </p:nvSpPr>
        <p:spPr>
          <a:xfrm>
            <a:off x="9194239" y="6301408"/>
            <a:ext cx="2743200" cy="365125"/>
          </a:xfrm>
        </p:spPr>
        <p:txBody>
          <a:bodyPr/>
          <a:lstStyle/>
          <a:p>
            <a:fld id="{533200FA-CC72-40F1-A333-605CE3E81AB0}" type="slidenum">
              <a:rPr lang="en-US" smtClean="0"/>
              <a:pPr/>
              <a:t>23</a:t>
            </a:fld>
            <a:endParaRPr lang="en-US"/>
          </a:p>
        </p:txBody>
      </p:sp>
      <p:sp>
        <p:nvSpPr>
          <p:cNvPr id="14" name="TextBox 13"/>
          <p:cNvSpPr txBox="1"/>
          <p:nvPr/>
        </p:nvSpPr>
        <p:spPr>
          <a:xfrm>
            <a:off x="2201423" y="4865660"/>
            <a:ext cx="1183362" cy="369332"/>
          </a:xfrm>
          <a:prstGeom prst="rect">
            <a:avLst/>
          </a:prstGeom>
          <a:noFill/>
        </p:spPr>
        <p:txBody>
          <a:bodyPr wrap="square" rtlCol="0">
            <a:spAutoFit/>
          </a:bodyPr>
          <a:lstStyle/>
          <a:p>
            <a:endParaRPr lang="en-US" dirty="0" smtClean="0"/>
          </a:p>
        </p:txBody>
      </p:sp>
      <p:sp>
        <p:nvSpPr>
          <p:cNvPr id="15" name="TextBox 14"/>
          <p:cNvSpPr txBox="1"/>
          <p:nvPr/>
        </p:nvSpPr>
        <p:spPr>
          <a:xfrm>
            <a:off x="3266374" y="4884904"/>
            <a:ext cx="184666" cy="369332"/>
          </a:xfrm>
          <a:prstGeom prst="rect">
            <a:avLst/>
          </a:prstGeom>
          <a:noFill/>
        </p:spPr>
        <p:txBody>
          <a:bodyPr wrap="none" rtlCol="0">
            <a:spAutoFit/>
          </a:bodyPr>
          <a:lstStyle/>
          <a:p>
            <a:endParaRPr lang="en-US" dirty="0" smtClean="0"/>
          </a:p>
        </p:txBody>
      </p:sp>
      <p:grpSp>
        <p:nvGrpSpPr>
          <p:cNvPr id="198" name="Group 197"/>
          <p:cNvGrpSpPr/>
          <p:nvPr/>
        </p:nvGrpSpPr>
        <p:grpSpPr>
          <a:xfrm>
            <a:off x="3392789" y="5748891"/>
            <a:ext cx="2772573" cy="813274"/>
            <a:chOff x="2809150" y="5803833"/>
            <a:chExt cx="2772573" cy="813274"/>
          </a:xfrm>
        </p:grpSpPr>
        <p:sp>
          <p:nvSpPr>
            <p:cNvPr id="29" name="Rectangle 28"/>
            <p:cNvSpPr/>
            <p:nvPr/>
          </p:nvSpPr>
          <p:spPr>
            <a:xfrm>
              <a:off x="3695376" y="6249560"/>
              <a:ext cx="1850573" cy="367547"/>
            </a:xfrm>
            <a:prstGeom prst="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View Cart</a:t>
              </a:r>
              <a:endParaRPr lang="en-US" sz="2400" dirty="0"/>
            </a:p>
          </p:txBody>
        </p:sp>
        <p:grpSp>
          <p:nvGrpSpPr>
            <p:cNvPr id="124" name="Group 123"/>
            <p:cNvGrpSpPr/>
            <p:nvPr/>
          </p:nvGrpSpPr>
          <p:grpSpPr>
            <a:xfrm>
              <a:off x="2809150" y="5803833"/>
              <a:ext cx="2772573" cy="367547"/>
              <a:chOff x="2809150" y="5803833"/>
              <a:chExt cx="2772573" cy="367547"/>
            </a:xfrm>
          </p:grpSpPr>
          <p:sp>
            <p:nvSpPr>
              <p:cNvPr id="27" name="Rectangle 26"/>
              <p:cNvSpPr/>
              <p:nvPr/>
            </p:nvSpPr>
            <p:spPr>
              <a:xfrm>
                <a:off x="3694899" y="5803833"/>
                <a:ext cx="1886824" cy="367547"/>
              </a:xfrm>
              <a:prstGeom prst="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Shop more</a:t>
                </a:r>
                <a:endParaRPr lang="en-US" sz="2400" dirty="0"/>
              </a:p>
            </p:txBody>
          </p:sp>
          <p:cxnSp>
            <p:nvCxnSpPr>
              <p:cNvPr id="59" name="Straight Arrow Connector 58"/>
              <p:cNvCxnSpPr/>
              <p:nvPr/>
            </p:nvCxnSpPr>
            <p:spPr>
              <a:xfrm>
                <a:off x="2809150" y="5987607"/>
                <a:ext cx="804292" cy="0"/>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grpSp>
        <p:cxnSp>
          <p:nvCxnSpPr>
            <p:cNvPr id="61" name="Straight Arrow Connector 60"/>
            <p:cNvCxnSpPr/>
            <p:nvPr/>
          </p:nvCxnSpPr>
          <p:spPr>
            <a:xfrm>
              <a:off x="2809150" y="6379670"/>
              <a:ext cx="804292" cy="0"/>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5425521" y="1547610"/>
            <a:ext cx="5225546" cy="1402030"/>
            <a:chOff x="5425521" y="1547610"/>
            <a:chExt cx="5225546" cy="1402030"/>
          </a:xfrm>
        </p:grpSpPr>
        <p:sp>
          <p:nvSpPr>
            <p:cNvPr id="9" name="Cloud 8"/>
            <p:cNvSpPr/>
            <p:nvPr/>
          </p:nvSpPr>
          <p:spPr>
            <a:xfrm>
              <a:off x="8058510" y="2028157"/>
              <a:ext cx="2592557" cy="921483"/>
            </a:xfrm>
            <a:prstGeom prst="clou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6" name="Group 135"/>
            <p:cNvGrpSpPr/>
            <p:nvPr/>
          </p:nvGrpSpPr>
          <p:grpSpPr>
            <a:xfrm>
              <a:off x="5425521" y="1547610"/>
              <a:ext cx="4943412" cy="1063349"/>
              <a:chOff x="3552530" y="1550825"/>
              <a:chExt cx="4943412" cy="1063349"/>
            </a:xfrm>
          </p:grpSpPr>
          <p:cxnSp>
            <p:nvCxnSpPr>
              <p:cNvPr id="68" name="Straight Connector 67"/>
              <p:cNvCxnSpPr>
                <a:endCxn id="9" idx="3"/>
              </p:cNvCxnSpPr>
              <p:nvPr/>
            </p:nvCxnSpPr>
            <p:spPr>
              <a:xfrm>
                <a:off x="3552530" y="1550825"/>
                <a:ext cx="3929268" cy="533234"/>
              </a:xfrm>
              <a:prstGeom prst="line">
                <a:avLst/>
              </a:prstGeom>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6421540" y="2229955"/>
                <a:ext cx="2074402" cy="384219"/>
              </a:xfrm>
              <a:prstGeom prst="rect">
                <a:avLst/>
              </a:prstGeom>
              <a:solidFill>
                <a:schemeClr val="accent6">
                  <a:lumMod val="50000"/>
                </a:schemeClr>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Check budget</a:t>
                </a:r>
                <a:endParaRPr lang="en-US" sz="2400" dirty="0"/>
              </a:p>
            </p:txBody>
          </p:sp>
        </p:grpSp>
      </p:grpSp>
      <p:grpSp>
        <p:nvGrpSpPr>
          <p:cNvPr id="135" name="Group 134"/>
          <p:cNvGrpSpPr/>
          <p:nvPr/>
        </p:nvGrpSpPr>
        <p:grpSpPr>
          <a:xfrm>
            <a:off x="7229753" y="2509596"/>
            <a:ext cx="1657513" cy="1531781"/>
            <a:chOff x="5412022" y="2564538"/>
            <a:chExt cx="1657513" cy="1531781"/>
          </a:xfrm>
        </p:grpSpPr>
        <p:sp>
          <p:nvSpPr>
            <p:cNvPr id="70" name="TextBox 69"/>
            <p:cNvSpPr txBox="1"/>
            <p:nvPr/>
          </p:nvSpPr>
          <p:spPr>
            <a:xfrm>
              <a:off x="5412022" y="3573099"/>
              <a:ext cx="1657513" cy="523220"/>
            </a:xfrm>
            <a:prstGeom prst="rect">
              <a:avLst/>
            </a:prstGeom>
            <a:noFill/>
          </p:spPr>
          <p:txBody>
            <a:bodyPr wrap="none" rtlCol="0">
              <a:spAutoFit/>
            </a:bodyPr>
            <a:lstStyle/>
            <a:p>
              <a:r>
                <a:rPr lang="en-US" sz="2800" b="1" i="1" dirty="0" smtClean="0">
                  <a:solidFill>
                    <a:srgbClr val="FF0000"/>
                  </a:solidFill>
                </a:rPr>
                <a:t>But wait!</a:t>
              </a:r>
              <a:endParaRPr lang="en-US" sz="2800" b="1" i="1" dirty="0">
                <a:solidFill>
                  <a:srgbClr val="FF0000"/>
                </a:solidFill>
              </a:endParaRPr>
            </a:p>
          </p:txBody>
        </p:sp>
        <p:cxnSp>
          <p:nvCxnSpPr>
            <p:cNvPr id="72" name="Straight Arrow Connector 71"/>
            <p:cNvCxnSpPr>
              <a:stCxn id="70" idx="0"/>
            </p:cNvCxnSpPr>
            <p:nvPr/>
          </p:nvCxnSpPr>
          <p:spPr>
            <a:xfrm flipV="1">
              <a:off x="6240779" y="2564538"/>
              <a:ext cx="1668" cy="100856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98" name="Hexagon 97"/>
          <p:cNvSpPr/>
          <p:nvPr/>
        </p:nvSpPr>
        <p:spPr>
          <a:xfrm>
            <a:off x="10160000" y="3064827"/>
            <a:ext cx="1405467" cy="521966"/>
          </a:xfrm>
          <a:prstGeom prst="hexag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No</a:t>
            </a:r>
          </a:p>
        </p:txBody>
      </p:sp>
      <p:grpSp>
        <p:nvGrpSpPr>
          <p:cNvPr id="142" name="Group 141"/>
          <p:cNvGrpSpPr/>
          <p:nvPr/>
        </p:nvGrpSpPr>
        <p:grpSpPr>
          <a:xfrm>
            <a:off x="2178514" y="1806974"/>
            <a:ext cx="4054396" cy="3154050"/>
            <a:chOff x="1269697" y="1701753"/>
            <a:chExt cx="4054396" cy="3154050"/>
          </a:xfrm>
        </p:grpSpPr>
        <p:sp>
          <p:nvSpPr>
            <p:cNvPr id="143" name="Cloud 142"/>
            <p:cNvSpPr/>
            <p:nvPr/>
          </p:nvSpPr>
          <p:spPr>
            <a:xfrm>
              <a:off x="1269697" y="1937288"/>
              <a:ext cx="2858257" cy="2118631"/>
            </a:xfrm>
            <a:prstGeom prst="cloud">
              <a:avLst/>
            </a:prstGeom>
            <a:solidFill>
              <a:srgbClr val="1F4E7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44" name="Group 143"/>
            <p:cNvGrpSpPr/>
            <p:nvPr/>
          </p:nvGrpSpPr>
          <p:grpSpPr>
            <a:xfrm>
              <a:off x="1969503" y="3681905"/>
              <a:ext cx="3354590" cy="1173898"/>
              <a:chOff x="1825314" y="3765948"/>
              <a:chExt cx="3354590" cy="1173898"/>
            </a:xfrm>
          </p:grpSpPr>
          <p:sp>
            <p:nvSpPr>
              <p:cNvPr id="154" name="Rectangle 153"/>
              <p:cNvSpPr/>
              <p:nvPr/>
            </p:nvSpPr>
            <p:spPr>
              <a:xfrm>
                <a:off x="2977020" y="4139962"/>
                <a:ext cx="2202884" cy="367547"/>
              </a:xfrm>
              <a:prstGeom prst="rect">
                <a:avLst/>
              </a:prstGeom>
              <a:solidFill>
                <a:srgbClr val="1F4E79"/>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Take out of cart</a:t>
                </a:r>
              </a:p>
            </p:txBody>
          </p:sp>
          <p:sp>
            <p:nvSpPr>
              <p:cNvPr id="155" name="Rectangle 154"/>
              <p:cNvSpPr/>
              <p:nvPr/>
            </p:nvSpPr>
            <p:spPr>
              <a:xfrm>
                <a:off x="2958614" y="4572299"/>
                <a:ext cx="1850573" cy="367547"/>
              </a:xfrm>
              <a:prstGeom prst="rect">
                <a:avLst/>
              </a:prstGeom>
              <a:solidFill>
                <a:srgbClr val="1F4E79"/>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Check out</a:t>
                </a:r>
                <a:endParaRPr lang="en-US" sz="2400" dirty="0"/>
              </a:p>
            </p:txBody>
          </p:sp>
          <p:cxnSp>
            <p:nvCxnSpPr>
              <p:cNvPr id="156" name="Elbow Connector 155"/>
              <p:cNvCxnSpPr>
                <a:endCxn id="155" idx="1"/>
              </p:cNvCxnSpPr>
              <p:nvPr/>
            </p:nvCxnSpPr>
            <p:spPr>
              <a:xfrm>
                <a:off x="1878443" y="4083929"/>
                <a:ext cx="1080171" cy="672144"/>
              </a:xfrm>
              <a:prstGeom prst="bentConnector3">
                <a:avLst>
                  <a:gd name="adj1" fmla="val 583"/>
                </a:avLst>
              </a:prstGeom>
              <a:ln w="38100" cmpd="sng">
                <a:solidFill>
                  <a:srgbClr val="1F4E79"/>
                </a:solidFill>
                <a:tailEnd type="arrow"/>
              </a:ln>
            </p:spPr>
            <p:style>
              <a:lnRef idx="2">
                <a:schemeClr val="accent1"/>
              </a:lnRef>
              <a:fillRef idx="0">
                <a:schemeClr val="accent1"/>
              </a:fillRef>
              <a:effectRef idx="1">
                <a:schemeClr val="accent1"/>
              </a:effectRef>
              <a:fontRef idx="minor">
                <a:schemeClr val="tx1"/>
              </a:fontRef>
            </p:style>
          </p:cxnSp>
          <p:cxnSp>
            <p:nvCxnSpPr>
              <p:cNvPr id="157" name="Elbow Connector 156"/>
              <p:cNvCxnSpPr/>
              <p:nvPr/>
            </p:nvCxnSpPr>
            <p:spPr>
              <a:xfrm>
                <a:off x="1825314" y="3765948"/>
                <a:ext cx="1133300" cy="672144"/>
              </a:xfrm>
              <a:prstGeom prst="bentConnector3">
                <a:avLst>
                  <a:gd name="adj1" fmla="val 50000"/>
                </a:avLst>
              </a:prstGeom>
              <a:ln w="38100" cmpd="sng">
                <a:solidFill>
                  <a:srgbClr val="1F4E79"/>
                </a:solidFill>
                <a:tailEnd type="arrow"/>
              </a:ln>
            </p:spPr>
            <p:style>
              <a:lnRef idx="2">
                <a:schemeClr val="accent1"/>
              </a:lnRef>
              <a:fillRef idx="0">
                <a:schemeClr val="accent1"/>
              </a:fillRef>
              <a:effectRef idx="1">
                <a:schemeClr val="accent1"/>
              </a:effectRef>
              <a:fontRef idx="minor">
                <a:schemeClr val="tx1"/>
              </a:fontRef>
            </p:style>
          </p:cxnSp>
        </p:grpSp>
        <p:grpSp>
          <p:nvGrpSpPr>
            <p:cNvPr id="145" name="Group 144"/>
            <p:cNvGrpSpPr/>
            <p:nvPr/>
          </p:nvGrpSpPr>
          <p:grpSpPr>
            <a:xfrm>
              <a:off x="1390495" y="1701753"/>
              <a:ext cx="2518443" cy="2048291"/>
              <a:chOff x="1390495" y="1701753"/>
              <a:chExt cx="2518443" cy="2048291"/>
            </a:xfrm>
          </p:grpSpPr>
          <p:sp>
            <p:nvSpPr>
              <p:cNvPr id="146" name="TextBox 145"/>
              <p:cNvSpPr txBox="1"/>
              <p:nvPr/>
            </p:nvSpPr>
            <p:spPr>
              <a:xfrm>
                <a:off x="1926524" y="2994429"/>
                <a:ext cx="936224" cy="461665"/>
              </a:xfrm>
              <a:prstGeom prst="rect">
                <a:avLst/>
              </a:prstGeom>
              <a:noFill/>
            </p:spPr>
            <p:txBody>
              <a:bodyPr wrap="none" rtlCol="0">
                <a:spAutoFit/>
              </a:bodyPr>
              <a:lstStyle/>
              <a:p>
                <a:r>
                  <a:rPr lang="en-US" sz="2400" dirty="0" smtClean="0">
                    <a:solidFill>
                      <a:srgbClr val="FFFFFF"/>
                    </a:solidFill>
                  </a:rPr>
                  <a:t>Select</a:t>
                </a:r>
              </a:p>
            </p:txBody>
          </p:sp>
          <p:sp>
            <p:nvSpPr>
              <p:cNvPr id="147" name="TextBox 146"/>
              <p:cNvSpPr txBox="1"/>
              <p:nvPr/>
            </p:nvSpPr>
            <p:spPr>
              <a:xfrm>
                <a:off x="2277093" y="3288379"/>
                <a:ext cx="1631845" cy="461665"/>
              </a:xfrm>
              <a:prstGeom prst="rect">
                <a:avLst/>
              </a:prstGeom>
              <a:noFill/>
            </p:spPr>
            <p:txBody>
              <a:bodyPr wrap="square" rtlCol="0">
                <a:spAutoFit/>
              </a:bodyPr>
              <a:lstStyle/>
              <a:p>
                <a:r>
                  <a:rPr lang="en-US" sz="2400" dirty="0" smtClean="0">
                    <a:solidFill>
                      <a:srgbClr val="FFFFFF"/>
                    </a:solidFill>
                  </a:rPr>
                  <a:t>Put in cart</a:t>
                </a:r>
              </a:p>
            </p:txBody>
          </p:sp>
          <p:sp>
            <p:nvSpPr>
              <p:cNvPr id="148" name="TextBox 147"/>
              <p:cNvSpPr txBox="1"/>
              <p:nvPr/>
            </p:nvSpPr>
            <p:spPr>
              <a:xfrm>
                <a:off x="1390495" y="2671224"/>
                <a:ext cx="1025792" cy="461665"/>
              </a:xfrm>
              <a:prstGeom prst="rect">
                <a:avLst/>
              </a:prstGeom>
              <a:noFill/>
            </p:spPr>
            <p:txBody>
              <a:bodyPr wrap="none" rtlCol="0">
                <a:spAutoFit/>
              </a:bodyPr>
              <a:lstStyle/>
              <a:p>
                <a:r>
                  <a:rPr lang="en-US" sz="2400" dirty="0" smtClean="0">
                    <a:solidFill>
                      <a:srgbClr val="FFFFFF"/>
                    </a:solidFill>
                  </a:rPr>
                  <a:t>Search</a:t>
                </a:r>
              </a:p>
            </p:txBody>
          </p:sp>
          <p:cxnSp>
            <p:nvCxnSpPr>
              <p:cNvPr id="149" name="Straight Connector 148"/>
              <p:cNvCxnSpPr/>
              <p:nvPr/>
            </p:nvCxnSpPr>
            <p:spPr>
              <a:xfrm flipV="1">
                <a:off x="1903391" y="2671225"/>
                <a:ext cx="665296" cy="1731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flipH="1" flipV="1">
                <a:off x="2682735" y="2671224"/>
                <a:ext cx="631429" cy="932652"/>
              </a:xfrm>
              <a:prstGeom prst="line">
                <a:avLst/>
              </a:prstGeom>
            </p:spPr>
            <p:style>
              <a:lnRef idx="2">
                <a:schemeClr val="accent1"/>
              </a:lnRef>
              <a:fillRef idx="0">
                <a:schemeClr val="accent1"/>
              </a:fillRef>
              <a:effectRef idx="1">
                <a:schemeClr val="accent1"/>
              </a:effectRef>
              <a:fontRef idx="minor">
                <a:schemeClr val="tx1"/>
              </a:fontRef>
            </p:style>
          </p:cxnSp>
          <p:sp>
            <p:nvSpPr>
              <p:cNvPr id="151" name="TextBox 150"/>
              <p:cNvSpPr txBox="1"/>
              <p:nvPr/>
            </p:nvSpPr>
            <p:spPr>
              <a:xfrm>
                <a:off x="1942564" y="2209559"/>
                <a:ext cx="1494520" cy="461665"/>
              </a:xfrm>
              <a:prstGeom prst="rect">
                <a:avLst/>
              </a:prstGeom>
              <a:noFill/>
            </p:spPr>
            <p:txBody>
              <a:bodyPr wrap="none" rtlCol="0">
                <a:spAutoFit/>
              </a:bodyPr>
              <a:lstStyle/>
              <a:p>
                <a:r>
                  <a:rPr lang="en-US" sz="2400" dirty="0" smtClean="0">
                    <a:solidFill>
                      <a:srgbClr val="FFFFFF"/>
                    </a:solidFill>
                  </a:rPr>
                  <a:t>Buy Jacket</a:t>
                </a:r>
              </a:p>
            </p:txBody>
          </p:sp>
          <p:cxnSp>
            <p:nvCxnSpPr>
              <p:cNvPr id="152" name="Straight Connector 151"/>
              <p:cNvCxnSpPr/>
              <p:nvPr/>
            </p:nvCxnSpPr>
            <p:spPr>
              <a:xfrm flipV="1">
                <a:off x="2416287" y="2671225"/>
                <a:ext cx="152400" cy="4616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V="1">
                <a:off x="3059161" y="1701753"/>
                <a:ext cx="377923" cy="297303"/>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173" name="Group 172"/>
          <p:cNvGrpSpPr/>
          <p:nvPr/>
        </p:nvGrpSpPr>
        <p:grpSpPr>
          <a:xfrm>
            <a:off x="6232910" y="3768629"/>
            <a:ext cx="5839868" cy="576285"/>
            <a:chOff x="5649271" y="3823571"/>
            <a:chExt cx="5839868" cy="576285"/>
          </a:xfrm>
        </p:grpSpPr>
        <p:sp>
          <p:nvSpPr>
            <p:cNvPr id="113" name="Rectangle 112"/>
            <p:cNvSpPr/>
            <p:nvPr/>
          </p:nvSpPr>
          <p:spPr>
            <a:xfrm>
              <a:off x="9286255" y="3823571"/>
              <a:ext cx="2202884" cy="367547"/>
            </a:xfrm>
            <a:prstGeom prst="rect">
              <a:avLst/>
            </a:prstGeom>
            <a:solidFill>
              <a:srgbClr val="1F4E79"/>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Remove jacket</a:t>
              </a:r>
              <a:endParaRPr lang="en-US" sz="2400" dirty="0"/>
            </a:p>
          </p:txBody>
        </p:sp>
        <p:cxnSp>
          <p:nvCxnSpPr>
            <p:cNvPr id="166" name="Curved Connector 165"/>
            <p:cNvCxnSpPr>
              <a:stCxn id="154" idx="3"/>
              <a:endCxn id="113" idx="1"/>
            </p:cNvCxnSpPr>
            <p:nvPr/>
          </p:nvCxnSpPr>
          <p:spPr>
            <a:xfrm flipV="1">
              <a:off x="5649271" y="4007345"/>
              <a:ext cx="3636984" cy="392511"/>
            </a:xfrm>
            <a:prstGeom prst="curvedConnector3">
              <a:avLst/>
            </a:prstGeom>
            <a:ln w="57150" cmpd="sng">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72" name="Group 171"/>
          <p:cNvGrpSpPr/>
          <p:nvPr/>
        </p:nvGrpSpPr>
        <p:grpSpPr>
          <a:xfrm>
            <a:off x="4392705" y="4285185"/>
            <a:ext cx="7725572" cy="1289972"/>
            <a:chOff x="3809066" y="4340127"/>
            <a:chExt cx="7725572" cy="1289972"/>
          </a:xfrm>
        </p:grpSpPr>
        <p:sp>
          <p:nvSpPr>
            <p:cNvPr id="114" name="Rectangle 113"/>
            <p:cNvSpPr/>
            <p:nvPr/>
          </p:nvSpPr>
          <p:spPr>
            <a:xfrm>
              <a:off x="9326973" y="4340127"/>
              <a:ext cx="2207665" cy="367547"/>
            </a:xfrm>
            <a:prstGeom prst="rect">
              <a:avLst/>
            </a:prstGeom>
            <a:solidFill>
              <a:schemeClr val="accent6">
                <a:lumMod val="50000"/>
              </a:schemeClr>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Change budget</a:t>
              </a:r>
              <a:endParaRPr lang="en-US" sz="2400" dirty="0"/>
            </a:p>
          </p:txBody>
        </p:sp>
        <p:cxnSp>
          <p:nvCxnSpPr>
            <p:cNvPr id="168" name="Curved Connector 167"/>
            <p:cNvCxnSpPr>
              <a:endCxn id="114" idx="1"/>
            </p:cNvCxnSpPr>
            <p:nvPr/>
          </p:nvCxnSpPr>
          <p:spPr>
            <a:xfrm flipV="1">
              <a:off x="3809066" y="4523901"/>
              <a:ext cx="5517907" cy="1106198"/>
            </a:xfrm>
            <a:prstGeom prst="curvedConnector3">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71" name="Group 170"/>
          <p:cNvGrpSpPr/>
          <p:nvPr/>
        </p:nvGrpSpPr>
        <p:grpSpPr>
          <a:xfrm>
            <a:off x="6165362" y="4781928"/>
            <a:ext cx="5952915" cy="1174688"/>
            <a:chOff x="5581723" y="4812919"/>
            <a:chExt cx="5952915" cy="1174688"/>
          </a:xfrm>
        </p:grpSpPr>
        <p:sp>
          <p:nvSpPr>
            <p:cNvPr id="115" name="Rectangle 114"/>
            <p:cNvSpPr/>
            <p:nvPr/>
          </p:nvSpPr>
          <p:spPr>
            <a:xfrm>
              <a:off x="9286255" y="4812919"/>
              <a:ext cx="2248383" cy="775748"/>
            </a:xfrm>
            <a:prstGeom prst="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Shop for a different top</a:t>
              </a:r>
              <a:endParaRPr lang="en-US" sz="2400" dirty="0"/>
            </a:p>
          </p:txBody>
        </p:sp>
        <p:cxnSp>
          <p:nvCxnSpPr>
            <p:cNvPr id="170" name="Curved Connector 169"/>
            <p:cNvCxnSpPr>
              <a:stCxn id="27" idx="3"/>
              <a:endCxn id="115" idx="1"/>
            </p:cNvCxnSpPr>
            <p:nvPr/>
          </p:nvCxnSpPr>
          <p:spPr>
            <a:xfrm flipV="1">
              <a:off x="5581723" y="5200793"/>
              <a:ext cx="3704532" cy="786814"/>
            </a:xfrm>
            <a:prstGeom prst="curvedConnector3">
              <a:avLst/>
            </a:prstGeom>
            <a:ln w="5715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grpSp>
      <p:grpSp>
        <p:nvGrpSpPr>
          <p:cNvPr id="185" name="Group 184"/>
          <p:cNvGrpSpPr/>
          <p:nvPr/>
        </p:nvGrpSpPr>
        <p:grpSpPr>
          <a:xfrm>
            <a:off x="270933" y="1605808"/>
            <a:ext cx="4121772" cy="4846358"/>
            <a:chOff x="-3814162" y="1513860"/>
            <a:chExt cx="4121772" cy="4846358"/>
          </a:xfrm>
        </p:grpSpPr>
        <p:grpSp>
          <p:nvGrpSpPr>
            <p:cNvPr id="186" name="Group 185"/>
            <p:cNvGrpSpPr/>
            <p:nvPr/>
          </p:nvGrpSpPr>
          <p:grpSpPr>
            <a:xfrm>
              <a:off x="-3814162" y="1513860"/>
              <a:ext cx="4121772" cy="4153122"/>
              <a:chOff x="-450973" y="1537392"/>
              <a:chExt cx="4121772" cy="4153122"/>
            </a:xfrm>
          </p:grpSpPr>
          <p:cxnSp>
            <p:nvCxnSpPr>
              <p:cNvPr id="190" name="Straight Connector 189"/>
              <p:cNvCxnSpPr/>
              <p:nvPr/>
            </p:nvCxnSpPr>
            <p:spPr>
              <a:xfrm flipV="1">
                <a:off x="649028" y="1537392"/>
                <a:ext cx="2912151" cy="1027146"/>
              </a:xfrm>
              <a:prstGeom prst="line">
                <a:avLst/>
              </a:prstGeom>
            </p:spPr>
            <p:style>
              <a:lnRef idx="2">
                <a:schemeClr val="accent1"/>
              </a:lnRef>
              <a:fillRef idx="0">
                <a:schemeClr val="accent1"/>
              </a:fillRef>
              <a:effectRef idx="1">
                <a:schemeClr val="accent1"/>
              </a:effectRef>
              <a:fontRef idx="minor">
                <a:schemeClr val="tx1"/>
              </a:fontRef>
            </p:style>
          </p:cxnSp>
          <p:sp>
            <p:nvSpPr>
              <p:cNvPr id="191" name="Rectangle 190"/>
              <p:cNvSpPr/>
              <p:nvPr/>
            </p:nvSpPr>
            <p:spPr>
              <a:xfrm>
                <a:off x="1449252" y="4933309"/>
                <a:ext cx="1944208" cy="367547"/>
              </a:xfrm>
              <a:prstGeom prst="rect">
                <a:avLst/>
              </a:prstGeom>
              <a:solidFill>
                <a:schemeClr val="accent6">
                  <a:lumMod val="50000"/>
                </a:schemeClr>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Check budget</a:t>
                </a:r>
                <a:endParaRPr lang="en-US" sz="2400" dirty="0"/>
              </a:p>
            </p:txBody>
          </p:sp>
          <p:sp>
            <p:nvSpPr>
              <p:cNvPr id="192" name="Cloud 191"/>
              <p:cNvSpPr/>
              <p:nvPr/>
            </p:nvSpPr>
            <p:spPr>
              <a:xfrm>
                <a:off x="-450973" y="2035861"/>
                <a:ext cx="1930490" cy="1482516"/>
              </a:xfrm>
              <a:prstGeom prst="cloud">
                <a:avLst/>
              </a:prstGeom>
              <a:solidFill>
                <a:schemeClr val="accent6">
                  <a:lumMod val="50000"/>
                </a:schemeClr>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Set up budget</a:t>
                </a:r>
                <a:endParaRPr lang="en-US" sz="2400" dirty="0"/>
              </a:p>
            </p:txBody>
          </p:sp>
          <p:cxnSp>
            <p:nvCxnSpPr>
              <p:cNvPr id="193" name="Elbow Connector 192"/>
              <p:cNvCxnSpPr>
                <a:endCxn id="191" idx="1"/>
              </p:cNvCxnSpPr>
              <p:nvPr/>
            </p:nvCxnSpPr>
            <p:spPr>
              <a:xfrm rot="16200000" flipH="1">
                <a:off x="218698" y="3886528"/>
                <a:ext cx="1925293" cy="535815"/>
              </a:xfrm>
              <a:prstGeom prst="bentConnector2">
                <a:avLst/>
              </a:prstGeom>
              <a:ln w="3810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4" name="Rectangle 193"/>
              <p:cNvSpPr/>
              <p:nvPr/>
            </p:nvSpPr>
            <p:spPr>
              <a:xfrm>
                <a:off x="1463134" y="5322967"/>
                <a:ext cx="2207665" cy="367547"/>
              </a:xfrm>
              <a:prstGeom prst="rect">
                <a:avLst/>
              </a:prstGeom>
              <a:solidFill>
                <a:schemeClr val="accent6">
                  <a:lumMod val="50000"/>
                </a:schemeClr>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Change budget</a:t>
                </a:r>
                <a:endParaRPr lang="en-US" sz="2400" dirty="0"/>
              </a:p>
            </p:txBody>
          </p:sp>
          <p:cxnSp>
            <p:nvCxnSpPr>
              <p:cNvPr id="195" name="Elbow Connector 194"/>
              <p:cNvCxnSpPr>
                <a:endCxn id="194" idx="1"/>
              </p:cNvCxnSpPr>
              <p:nvPr/>
            </p:nvCxnSpPr>
            <p:spPr>
              <a:xfrm rot="16200000" flipH="1">
                <a:off x="-75827" y="3967780"/>
                <a:ext cx="2261624" cy="816297"/>
              </a:xfrm>
              <a:prstGeom prst="bentConnector2">
                <a:avLst/>
              </a:prstGeom>
              <a:ln w="3810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87" name="Group 186"/>
            <p:cNvGrpSpPr/>
            <p:nvPr/>
          </p:nvGrpSpPr>
          <p:grpSpPr>
            <a:xfrm>
              <a:off x="-2977225" y="5944043"/>
              <a:ext cx="1983221" cy="416175"/>
              <a:chOff x="2289538" y="6011920"/>
              <a:chExt cx="1983221" cy="416175"/>
            </a:xfrm>
          </p:grpSpPr>
          <p:sp>
            <p:nvSpPr>
              <p:cNvPr id="188" name="Rectangle 187"/>
              <p:cNvSpPr/>
              <p:nvPr/>
            </p:nvSpPr>
            <p:spPr>
              <a:xfrm>
                <a:off x="3325670" y="6011920"/>
                <a:ext cx="947089" cy="416175"/>
              </a:xfrm>
              <a:prstGeom prst="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Shop</a:t>
                </a:r>
                <a:endParaRPr lang="en-US" sz="2400" dirty="0"/>
              </a:p>
            </p:txBody>
          </p:sp>
          <p:cxnSp>
            <p:nvCxnSpPr>
              <p:cNvPr id="189" name="Straight Arrow Connector 188"/>
              <p:cNvCxnSpPr/>
              <p:nvPr/>
            </p:nvCxnSpPr>
            <p:spPr>
              <a:xfrm>
                <a:off x="2289538" y="6218875"/>
                <a:ext cx="1077170" cy="0"/>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200" name="Group 199"/>
          <p:cNvGrpSpPr/>
          <p:nvPr/>
        </p:nvGrpSpPr>
        <p:grpSpPr>
          <a:xfrm>
            <a:off x="4950698" y="1564376"/>
            <a:ext cx="3634138" cy="3507451"/>
            <a:chOff x="4367059" y="1619318"/>
            <a:chExt cx="3634138" cy="3507451"/>
          </a:xfrm>
        </p:grpSpPr>
        <p:sp>
          <p:nvSpPr>
            <p:cNvPr id="199" name="Cloud 198"/>
            <p:cNvSpPr/>
            <p:nvPr/>
          </p:nvSpPr>
          <p:spPr>
            <a:xfrm>
              <a:off x="4591364" y="2083099"/>
              <a:ext cx="2686750" cy="1835653"/>
            </a:xfrm>
            <a:prstGeom prst="cloud">
              <a:avLst/>
            </a:prstGeom>
            <a:solidFill>
              <a:schemeClr val="accent2">
                <a:lumMod val="50000"/>
              </a:schemeClr>
            </a:solidFill>
            <a:ln w="57150" cmpd="sng">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 name="Group 133"/>
            <p:cNvGrpSpPr/>
            <p:nvPr/>
          </p:nvGrpSpPr>
          <p:grpSpPr>
            <a:xfrm>
              <a:off x="4367059" y="1619318"/>
              <a:ext cx="3634138" cy="3507451"/>
              <a:chOff x="3506945" y="1554623"/>
              <a:chExt cx="3634138" cy="3507451"/>
            </a:xfrm>
          </p:grpSpPr>
          <p:cxnSp>
            <p:nvCxnSpPr>
              <p:cNvPr id="82" name="Elbow Connector 81"/>
              <p:cNvCxnSpPr/>
              <p:nvPr/>
            </p:nvCxnSpPr>
            <p:spPr>
              <a:xfrm rot="16200000" flipH="1">
                <a:off x="4507799" y="3995787"/>
                <a:ext cx="1505255" cy="382864"/>
              </a:xfrm>
              <a:prstGeom prst="bentConnector2">
                <a:avLst/>
              </a:prstGeom>
              <a:ln w="38100" cmpd="sng">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506945" y="1554623"/>
                <a:ext cx="1535415" cy="7627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3" idx="0"/>
                <a:endCxn id="76" idx="2"/>
              </p:cNvCxnSpPr>
              <p:nvPr/>
            </p:nvCxnSpPr>
            <p:spPr>
              <a:xfrm flipV="1">
                <a:off x="5137537" y="2748311"/>
                <a:ext cx="15180" cy="347716"/>
              </a:xfrm>
              <a:prstGeom prst="line">
                <a:avLst/>
              </a:prstGeom>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4336700" y="3096027"/>
                <a:ext cx="1601674" cy="367547"/>
              </a:xfrm>
              <a:prstGeom prst="rect">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View top</a:t>
                </a:r>
                <a:endParaRPr lang="en-US" sz="2400" dirty="0"/>
              </a:p>
            </p:txBody>
          </p:sp>
          <p:sp>
            <p:nvSpPr>
              <p:cNvPr id="76" name="Rectangle 75"/>
              <p:cNvSpPr/>
              <p:nvPr/>
            </p:nvSpPr>
            <p:spPr>
              <a:xfrm>
                <a:off x="4367059" y="2380764"/>
                <a:ext cx="1571315" cy="367547"/>
              </a:xfrm>
              <a:prstGeom prst="rect">
                <a:avLst/>
              </a:prstGeom>
              <a:solidFill>
                <a:srgbClr val="843C0C"/>
              </a:solidFill>
              <a:ln>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Shop more</a:t>
                </a:r>
                <a:endParaRPr lang="en-US" sz="2400" dirty="0"/>
              </a:p>
            </p:txBody>
          </p:sp>
          <p:sp>
            <p:nvSpPr>
              <p:cNvPr id="80" name="Rectangle 79"/>
              <p:cNvSpPr/>
              <p:nvPr/>
            </p:nvSpPr>
            <p:spPr>
              <a:xfrm>
                <a:off x="5589243" y="4276020"/>
                <a:ext cx="1458106" cy="367547"/>
              </a:xfrm>
              <a:prstGeom prst="rect">
                <a:avLst/>
              </a:prstGeom>
              <a:solidFill>
                <a:srgbClr val="843C0C"/>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Put in cart</a:t>
                </a:r>
                <a:endParaRPr lang="en-US" sz="2400" dirty="0"/>
              </a:p>
            </p:txBody>
          </p:sp>
          <p:sp>
            <p:nvSpPr>
              <p:cNvPr id="81" name="Rectangle 80"/>
              <p:cNvSpPr/>
              <p:nvPr/>
            </p:nvSpPr>
            <p:spPr>
              <a:xfrm>
                <a:off x="5535583" y="4694527"/>
                <a:ext cx="1605500" cy="367547"/>
              </a:xfrm>
              <a:prstGeom prst="rect">
                <a:avLst/>
              </a:prstGeom>
              <a:solidFill>
                <a:schemeClr val="accent2">
                  <a:lumMod val="50000"/>
                </a:schemeClr>
              </a:solidFill>
              <a:ln>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View more</a:t>
                </a:r>
                <a:endParaRPr lang="en-US" sz="2400" dirty="0"/>
              </a:p>
            </p:txBody>
          </p:sp>
          <p:cxnSp>
            <p:nvCxnSpPr>
              <p:cNvPr id="85" name="Elbow Connector 84"/>
              <p:cNvCxnSpPr>
                <a:endCxn id="80" idx="1"/>
              </p:cNvCxnSpPr>
              <p:nvPr/>
            </p:nvCxnSpPr>
            <p:spPr>
              <a:xfrm rot="16200000" flipH="1">
                <a:off x="4930938" y="3801489"/>
                <a:ext cx="1015826" cy="300783"/>
              </a:xfrm>
              <a:prstGeom prst="bentConnector2">
                <a:avLst/>
              </a:prstGeom>
              <a:ln w="38100" cmpd="sng">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sp>
        <p:nvSpPr>
          <p:cNvPr id="77" name="Rectangle 76"/>
          <p:cNvSpPr/>
          <p:nvPr/>
        </p:nvSpPr>
        <p:spPr>
          <a:xfrm>
            <a:off x="4011620" y="1305012"/>
            <a:ext cx="1574741" cy="485196"/>
          </a:xfrm>
          <a:prstGeom prst="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Shopping</a:t>
            </a:r>
            <a:endParaRPr lang="en-US" sz="2400" dirty="0"/>
          </a:p>
        </p:txBody>
      </p:sp>
      <p:sp>
        <p:nvSpPr>
          <p:cNvPr id="71" name="Rectangle 70"/>
          <p:cNvSpPr/>
          <p:nvPr/>
        </p:nvSpPr>
        <p:spPr>
          <a:xfrm>
            <a:off x="1" y="4599991"/>
            <a:ext cx="1236132" cy="1334335"/>
          </a:xfrm>
          <a:prstGeom prst="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t>Possible next </a:t>
            </a:r>
          </a:p>
          <a:p>
            <a:r>
              <a:rPr lang="en-US" sz="2400" dirty="0" smtClean="0"/>
              <a:t>actions</a:t>
            </a:r>
            <a:endParaRPr lang="en-US" sz="2400" dirty="0"/>
          </a:p>
        </p:txBody>
      </p:sp>
    </p:spTree>
    <p:extLst>
      <p:ext uri="{BB962C8B-B14F-4D97-AF65-F5344CB8AC3E}">
        <p14:creationId xmlns:p14="http://schemas.microsoft.com/office/powerpoint/2010/main" val="110483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85"/>
                                        </p:tgtEl>
                                        <p:attrNameLst>
                                          <p:attrName>style.visibility</p:attrName>
                                        </p:attrNameLst>
                                      </p:cBhvr>
                                      <p:to>
                                        <p:strVal val="visible"/>
                                      </p:to>
                                    </p:set>
                                    <p:animEffect transition="in" filter="wipe(up)">
                                      <p:cBhvr>
                                        <p:cTn id="11" dur="500"/>
                                        <p:tgtEl>
                                          <p:spTgt spid="18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wipe(up)">
                                      <p:cBhvr>
                                        <p:cTn id="16" dur="500"/>
                                        <p:tgtEl>
                                          <p:spTgt spid="1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8"/>
                                        </p:tgtEl>
                                        <p:attrNameLst>
                                          <p:attrName>style.visibility</p:attrName>
                                        </p:attrNameLst>
                                      </p:cBhvr>
                                      <p:to>
                                        <p:strVal val="visible"/>
                                      </p:to>
                                    </p:set>
                                    <p:animEffect transition="in" filter="wipe(left)">
                                      <p:cBhvr>
                                        <p:cTn id="21" dur="500"/>
                                        <p:tgtEl>
                                          <p:spTgt spid="19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00"/>
                                        </p:tgtEl>
                                        <p:attrNameLst>
                                          <p:attrName>style.visibility</p:attrName>
                                        </p:attrNameLst>
                                      </p:cBhvr>
                                      <p:to>
                                        <p:strVal val="visible"/>
                                      </p:to>
                                    </p:set>
                                    <p:animEffect transition="in" filter="wipe(up)">
                                      <p:cBhvr>
                                        <p:cTn id="26" dur="500"/>
                                        <p:tgtEl>
                                          <p:spTgt spid="20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3"/>
                                        </p:tgtEl>
                                        <p:attrNameLst>
                                          <p:attrName>style.visibility</p:attrName>
                                        </p:attrNameLst>
                                      </p:cBhvr>
                                      <p:to>
                                        <p:strVal val="visible"/>
                                      </p:to>
                                    </p:set>
                                    <p:animEffect transition="in" filter="wipe(left)">
                                      <p:cBhvr>
                                        <p:cTn id="44" dur="500"/>
                                        <p:tgtEl>
                                          <p:spTgt spid="173"/>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172"/>
                                        </p:tgtEl>
                                        <p:attrNameLst>
                                          <p:attrName>style.visibility</p:attrName>
                                        </p:attrNameLst>
                                      </p:cBhvr>
                                      <p:to>
                                        <p:strVal val="visible"/>
                                      </p:to>
                                    </p:set>
                                    <p:animEffect transition="in" filter="wipe(left)">
                                      <p:cBhvr>
                                        <p:cTn id="48" dur="500"/>
                                        <p:tgtEl>
                                          <p:spTgt spid="172"/>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171"/>
                                        </p:tgtEl>
                                        <p:attrNameLst>
                                          <p:attrName>style.visibility</p:attrName>
                                        </p:attrNameLst>
                                      </p:cBhvr>
                                      <p:to>
                                        <p:strVal val="visible"/>
                                      </p:to>
                                    </p:set>
                                    <p:animEffect transition="in" filter="wipe(left)">
                                      <p:cBhvr>
                                        <p:cTn id="52"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7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t>
            </a:r>
            <a:r>
              <a:rPr lang="en-US" sz="3600" dirty="0" smtClean="0"/>
              <a:t>(and Ramification #3)</a:t>
            </a:r>
            <a:endParaRPr lang="en-US" dirty="0"/>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24</a:t>
            </a:fld>
            <a:endParaRPr lang="en-US">
              <a:solidFill>
                <a:prstClr val="black">
                  <a:tint val="75000"/>
                </a:prstClr>
              </a:solidFill>
            </a:endParaRPr>
          </a:p>
        </p:txBody>
      </p:sp>
      <p:sp>
        <p:nvSpPr>
          <p:cNvPr id="14" name="Content Placeholder 2"/>
          <p:cNvSpPr>
            <a:spLocks noGrp="1"/>
          </p:cNvSpPr>
          <p:nvPr>
            <p:ph sz="half" idx="1"/>
          </p:nvPr>
        </p:nvSpPr>
        <p:spPr>
          <a:xfrm>
            <a:off x="572641" y="1459871"/>
            <a:ext cx="5599559" cy="3110179"/>
          </a:xfrm>
        </p:spPr>
        <p:txBody>
          <a:bodyPr>
            <a:normAutofit fontScale="55000" lnSpcReduction="20000"/>
          </a:bodyPr>
          <a:lstStyle/>
          <a:p>
            <a:pPr>
              <a:lnSpc>
                <a:spcPct val="120000"/>
              </a:lnSpc>
              <a:spcBef>
                <a:spcPts val="0"/>
              </a:spcBef>
            </a:pPr>
            <a:r>
              <a:rPr lang="en-US" b="1" dirty="0"/>
              <a:t>Dialog decision points are strategic opportunities</a:t>
            </a:r>
          </a:p>
          <a:p>
            <a:pPr lvl="1">
              <a:lnSpc>
                <a:spcPct val="120000"/>
              </a:lnSpc>
              <a:spcBef>
                <a:spcPts val="0"/>
              </a:spcBef>
              <a:buFont typeface="Calibri" panose="020F0502020204030204" pitchFamily="34" charset="0"/>
              <a:buChar char="–"/>
            </a:pPr>
            <a:r>
              <a:rPr lang="en-US" dirty="0"/>
              <a:t>A system response takes the dialog in a particular direction and we can make that direction count</a:t>
            </a:r>
          </a:p>
          <a:p>
            <a:pPr>
              <a:lnSpc>
                <a:spcPct val="120000"/>
              </a:lnSpc>
              <a:spcBef>
                <a:spcPts val="0"/>
              </a:spcBef>
            </a:pPr>
            <a:r>
              <a:rPr lang="en-US" sz="4500" b="1" dirty="0"/>
              <a:t>Dialog design is modular, not linear</a:t>
            </a:r>
          </a:p>
          <a:p>
            <a:pPr lvl="1">
              <a:lnSpc>
                <a:spcPct val="120000"/>
              </a:lnSpc>
              <a:spcBef>
                <a:spcPts val="0"/>
              </a:spcBef>
              <a:buFont typeface="Calibri" panose="020F0502020204030204" pitchFamily="34" charset="0"/>
              <a:buChar char="–"/>
            </a:pPr>
            <a:r>
              <a:rPr lang="en-US" sz="3200" dirty="0"/>
              <a:t>We multitask, our dialog systems need to as </a:t>
            </a:r>
            <a:r>
              <a:rPr lang="en-US" sz="3200" dirty="0" smtClean="0"/>
              <a:t>well</a:t>
            </a:r>
          </a:p>
          <a:p>
            <a:pPr lvl="1">
              <a:lnSpc>
                <a:spcPct val="120000"/>
              </a:lnSpc>
              <a:spcBef>
                <a:spcPts val="0"/>
              </a:spcBef>
              <a:buFont typeface="Calibri" panose="020F0502020204030204" pitchFamily="34" charset="0"/>
              <a:buChar char="–"/>
            </a:pPr>
            <a:r>
              <a:rPr lang="en-US" sz="3200" dirty="0" smtClean="0"/>
              <a:t>The </a:t>
            </a:r>
            <a:r>
              <a:rPr lang="en-US" sz="3200" dirty="0"/>
              <a:t>linear user interface design doc has to go.  </a:t>
            </a:r>
            <a:endParaRPr lang="en-US" sz="3200" dirty="0" smtClean="0"/>
          </a:p>
          <a:p>
            <a:pPr lvl="1">
              <a:lnSpc>
                <a:spcPct val="120000"/>
              </a:lnSpc>
              <a:spcBef>
                <a:spcPts val="0"/>
              </a:spcBef>
              <a:buFont typeface="Calibri" panose="020F0502020204030204" pitchFamily="34" charset="0"/>
              <a:buChar char="–"/>
            </a:pPr>
            <a:r>
              <a:rPr lang="en-US" sz="3200" dirty="0" smtClean="0"/>
              <a:t>Task </a:t>
            </a:r>
            <a:r>
              <a:rPr lang="en-US" sz="3200" dirty="0"/>
              <a:t>based organization is required for effective dialog </a:t>
            </a:r>
            <a:r>
              <a:rPr lang="en-US" sz="3200" dirty="0" smtClean="0"/>
              <a:t>management</a:t>
            </a:r>
          </a:p>
          <a:p>
            <a:pPr lvl="1">
              <a:lnSpc>
                <a:spcPct val="120000"/>
              </a:lnSpc>
              <a:spcBef>
                <a:spcPts val="0"/>
              </a:spcBef>
              <a:buFont typeface="Calibri" panose="020F0502020204030204" pitchFamily="34" charset="0"/>
              <a:buChar char="–"/>
            </a:pPr>
            <a:endParaRPr lang="en-US" sz="3200" dirty="0"/>
          </a:p>
          <a:p>
            <a:pPr>
              <a:lnSpc>
                <a:spcPct val="120000"/>
              </a:lnSpc>
              <a:spcBef>
                <a:spcPts val="0"/>
              </a:spcBef>
            </a:pPr>
            <a:r>
              <a:rPr lang="en-US" b="1" dirty="0" smtClean="0"/>
              <a:t>Requirements </a:t>
            </a:r>
            <a:r>
              <a:rPr lang="en-US" b="1" dirty="0"/>
              <a:t>cannot be separated from design</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The words, the visuals, the data representations, and dialog management are intimately connected</a:t>
            </a:r>
          </a:p>
        </p:txBody>
      </p:sp>
      <p:grpSp>
        <p:nvGrpSpPr>
          <p:cNvPr id="10" name="Group 9"/>
          <p:cNvGrpSpPr/>
          <p:nvPr/>
        </p:nvGrpSpPr>
        <p:grpSpPr>
          <a:xfrm>
            <a:off x="305940" y="4568405"/>
            <a:ext cx="6433527" cy="1787945"/>
            <a:chOff x="305940" y="4568405"/>
            <a:chExt cx="6433527" cy="1787945"/>
          </a:xfrm>
        </p:grpSpPr>
        <p:sp>
          <p:nvSpPr>
            <p:cNvPr id="7" name="Rectangle 6"/>
            <p:cNvSpPr/>
            <p:nvPr/>
          </p:nvSpPr>
          <p:spPr>
            <a:xfrm>
              <a:off x="305940" y="5283200"/>
              <a:ext cx="6433527" cy="1073150"/>
            </a:xfrm>
            <a:prstGeom prst="rect">
              <a:avLst/>
            </a:prstGeom>
            <a:solidFill>
              <a:schemeClr val="accent5">
                <a:lumMod val="20000"/>
                <a:lumOff val="80000"/>
              </a:schemeClr>
            </a:solidFill>
            <a:ln>
              <a:solidFill>
                <a:srgbClr val="0070C0"/>
              </a:solidFill>
            </a:ln>
          </p:spPr>
          <p:txBody>
            <a:bodyPr wrap="square">
              <a:noAutofit/>
            </a:bodyPr>
            <a:lstStyle/>
            <a:p>
              <a:r>
                <a:rPr lang="en-US" sz="2800" dirty="0" smtClean="0">
                  <a:solidFill>
                    <a:srgbClr val="0070C0"/>
                  </a:solidFill>
                </a:rPr>
                <a:t>Dialog design needs to be driven by the “doing” not the sequence of “saying”</a:t>
              </a:r>
              <a:endParaRPr lang="en-US" sz="2800" dirty="0">
                <a:solidFill>
                  <a:srgbClr val="0070C0"/>
                </a:solidFill>
              </a:endParaRPr>
            </a:p>
          </p:txBody>
        </p:sp>
        <p:sp>
          <p:nvSpPr>
            <p:cNvPr id="8" name="Down Arrow 7"/>
            <p:cNvSpPr/>
            <p:nvPr/>
          </p:nvSpPr>
          <p:spPr>
            <a:xfrm>
              <a:off x="3105720" y="4568405"/>
              <a:ext cx="533400" cy="71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099301" y="228600"/>
            <a:ext cx="1893234" cy="6488667"/>
            <a:chOff x="6858000" y="369333"/>
            <a:chExt cx="1893234" cy="6488667"/>
          </a:xfrm>
        </p:grpSpPr>
        <p:pic>
          <p:nvPicPr>
            <p:cNvPr id="3" name="Picture 2" descr="USA Today VA UI Spec 10-22-12-p28.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369333"/>
              <a:ext cx="1893234" cy="2450068"/>
            </a:xfrm>
            <a:prstGeom prst="rect">
              <a:avLst/>
            </a:prstGeom>
          </p:spPr>
        </p:pic>
        <p:pic>
          <p:nvPicPr>
            <p:cNvPr id="9" name="Picture 8" descr="USA Today VA UI Spec 10-22-12-p29.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2389361"/>
              <a:ext cx="1863231" cy="2411240"/>
            </a:xfrm>
            <a:prstGeom prst="rect">
              <a:avLst/>
            </a:prstGeom>
          </p:spPr>
        </p:pic>
        <p:pic>
          <p:nvPicPr>
            <p:cNvPr id="12" name="Picture 11" descr="USA Today VA UI Spec 10-22-12-p30.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4421094"/>
              <a:ext cx="1883064" cy="2436906"/>
            </a:xfrm>
            <a:prstGeom prst="rect">
              <a:avLst/>
            </a:prstGeom>
          </p:spPr>
        </p:pic>
      </p:grpSp>
      <p:pic>
        <p:nvPicPr>
          <p:cNvPr id="15" name="Picture 14" descr="Slide23.jpg"/>
          <p:cNvPicPr>
            <a:picLocks noChangeAspect="1"/>
          </p:cNvPicPr>
          <p:nvPr/>
        </p:nvPicPr>
        <p:blipFill rotWithShape="1">
          <a:blip r:embed="rId6">
            <a:extLst>
              <a:ext uri="{28A0092B-C50C-407E-A947-70E740481C1C}">
                <a14:useLocalDpi xmlns:a14="http://schemas.microsoft.com/office/drawing/2010/main" val="0"/>
              </a:ext>
            </a:extLst>
          </a:blip>
          <a:srcRect l="-8564" t="16379" r="8564"/>
          <a:stretch/>
        </p:blipFill>
        <p:spPr>
          <a:xfrm>
            <a:off x="5688054" y="1729866"/>
            <a:ext cx="6503946" cy="305926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9338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Interface Design</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dirty="0"/>
              <a:t>April 20, 2015 Mobile Voice Conference</a:t>
            </a:r>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25</a:t>
            </a:fld>
            <a:endParaRPr lang="en-US"/>
          </a:p>
        </p:txBody>
      </p:sp>
    </p:spTree>
    <p:extLst>
      <p:ext uri="{BB962C8B-B14F-4D97-AF65-F5344CB8AC3E}">
        <p14:creationId xmlns:p14="http://schemas.microsoft.com/office/powerpoint/2010/main" val="2310314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28600"/>
            <a:ext cx="10515600" cy="973667"/>
          </a:xfrm>
        </p:spPr>
        <p:txBody>
          <a:bodyPr>
            <a:normAutofit fontScale="90000"/>
          </a:bodyPr>
          <a:lstStyle/>
          <a:p>
            <a:r>
              <a:rPr lang="en-US" dirty="0" smtClean="0"/>
              <a:t>The representation, both in the dialog and in the underlying data, is critical</a:t>
            </a:r>
            <a:endParaRPr lang="en-US" dirty="0"/>
          </a:p>
        </p:txBody>
      </p:sp>
      <p:sp>
        <p:nvSpPr>
          <p:cNvPr id="15" name="Content Placeholder 14"/>
          <p:cNvSpPr>
            <a:spLocks noGrp="1"/>
          </p:cNvSpPr>
          <p:nvPr>
            <p:ph sz="half" idx="2"/>
          </p:nvPr>
        </p:nvSpPr>
        <p:spPr>
          <a:xfrm>
            <a:off x="7399867" y="1329530"/>
            <a:ext cx="4792133" cy="5026819"/>
          </a:xfrm>
        </p:spPr>
        <p:txBody>
          <a:bodyPr>
            <a:normAutofit fontScale="70000" lnSpcReduction="20000"/>
          </a:bodyPr>
          <a:lstStyle/>
          <a:p>
            <a:r>
              <a:rPr lang="en-US" sz="3300" b="1" dirty="0" smtClean="0">
                <a:solidFill>
                  <a:srgbClr val="FF0000"/>
                </a:solidFill>
              </a:rPr>
              <a:t>Show me the blue top</a:t>
            </a:r>
          </a:p>
          <a:p>
            <a:pPr lvl="1">
              <a:lnSpc>
                <a:spcPct val="110000"/>
              </a:lnSpc>
            </a:pPr>
            <a:r>
              <a:rPr lang="en-US" sz="2800" dirty="0" smtClean="0">
                <a:solidFill>
                  <a:srgbClr val="002060"/>
                </a:solidFill>
              </a:rPr>
              <a:t>People </a:t>
            </a:r>
            <a:r>
              <a:rPr lang="en-US" sz="2800" dirty="0">
                <a:solidFill>
                  <a:srgbClr val="002060"/>
                </a:solidFill>
              </a:rPr>
              <a:t>have different </a:t>
            </a:r>
            <a:r>
              <a:rPr lang="en-US" sz="2800" dirty="0" smtClean="0">
                <a:solidFill>
                  <a:srgbClr val="002060"/>
                </a:solidFill>
              </a:rPr>
              <a:t>vocabularies for color and objects</a:t>
            </a:r>
            <a:endParaRPr lang="en-US" sz="2800" dirty="0">
              <a:solidFill>
                <a:srgbClr val="002060"/>
              </a:solidFill>
            </a:endParaRPr>
          </a:p>
          <a:p>
            <a:pPr lvl="1">
              <a:lnSpc>
                <a:spcPct val="110000"/>
              </a:lnSpc>
            </a:pPr>
            <a:r>
              <a:rPr lang="en-US" sz="2800" dirty="0">
                <a:solidFill>
                  <a:srgbClr val="002060"/>
                </a:solidFill>
              </a:rPr>
              <a:t>The product features in the database need to include color and </a:t>
            </a:r>
            <a:r>
              <a:rPr lang="en-US" sz="2800" dirty="0" smtClean="0">
                <a:solidFill>
                  <a:srgbClr val="002060"/>
                </a:solidFill>
              </a:rPr>
              <a:t>variants</a:t>
            </a:r>
            <a:endParaRPr lang="en-US" sz="2800" dirty="0">
              <a:solidFill>
                <a:srgbClr val="002060"/>
              </a:solidFill>
            </a:endParaRPr>
          </a:p>
          <a:p>
            <a:r>
              <a:rPr lang="en-US" sz="3300" b="1" dirty="0">
                <a:solidFill>
                  <a:srgbClr val="FF0000"/>
                </a:solidFill>
              </a:rPr>
              <a:t>Show me the </a:t>
            </a:r>
            <a:r>
              <a:rPr lang="en-US" sz="3300" b="1" dirty="0" smtClean="0">
                <a:solidFill>
                  <a:srgbClr val="FF0000"/>
                </a:solidFill>
              </a:rPr>
              <a:t>purple one</a:t>
            </a:r>
            <a:endParaRPr lang="en-US" sz="3300" b="1" dirty="0">
              <a:solidFill>
                <a:srgbClr val="FF0000"/>
              </a:solidFill>
            </a:endParaRPr>
          </a:p>
          <a:p>
            <a:pPr lvl="1">
              <a:lnSpc>
                <a:spcPct val="100000"/>
              </a:lnSpc>
            </a:pPr>
            <a:r>
              <a:rPr lang="en-US" sz="2800" dirty="0">
                <a:solidFill>
                  <a:srgbClr val="002060"/>
                </a:solidFill>
              </a:rPr>
              <a:t>“One” refers to an object in the </a:t>
            </a:r>
            <a:r>
              <a:rPr lang="en-US" sz="2800" dirty="0" smtClean="0">
                <a:solidFill>
                  <a:srgbClr val="002060"/>
                </a:solidFill>
              </a:rPr>
              <a:t>context</a:t>
            </a:r>
          </a:p>
          <a:p>
            <a:pPr lvl="1">
              <a:lnSpc>
                <a:spcPct val="100000"/>
              </a:lnSpc>
            </a:pPr>
            <a:r>
              <a:rPr lang="en-US" sz="2800" dirty="0" smtClean="0">
                <a:solidFill>
                  <a:srgbClr val="002060"/>
                </a:solidFill>
              </a:rPr>
              <a:t>There </a:t>
            </a:r>
            <a:r>
              <a:rPr lang="en-US" sz="2800" dirty="0">
                <a:solidFill>
                  <a:srgbClr val="002060"/>
                </a:solidFill>
              </a:rPr>
              <a:t>are only two images on the screen—one has to fit the </a:t>
            </a:r>
            <a:r>
              <a:rPr lang="en-US" sz="2800" dirty="0" smtClean="0">
                <a:solidFill>
                  <a:srgbClr val="002060"/>
                </a:solidFill>
              </a:rPr>
              <a:t>description</a:t>
            </a:r>
          </a:p>
          <a:p>
            <a:r>
              <a:rPr lang="en-US" sz="3300" b="1" dirty="0" smtClean="0">
                <a:solidFill>
                  <a:srgbClr val="FF0000"/>
                </a:solidFill>
              </a:rPr>
              <a:t>Go back to the print</a:t>
            </a:r>
          </a:p>
          <a:p>
            <a:pPr lvl="1">
              <a:lnSpc>
                <a:spcPct val="110000"/>
              </a:lnSpc>
            </a:pPr>
            <a:r>
              <a:rPr lang="en-US" sz="2900" dirty="0" smtClean="0">
                <a:solidFill>
                  <a:srgbClr val="002060"/>
                </a:solidFill>
              </a:rPr>
              <a:t>History has to track objects and descriptions</a:t>
            </a:r>
          </a:p>
          <a:p>
            <a:pPr lvl="1">
              <a:lnSpc>
                <a:spcPct val="110000"/>
              </a:lnSpc>
            </a:pPr>
            <a:r>
              <a:rPr lang="en-US" sz="2900" dirty="0" smtClean="0">
                <a:solidFill>
                  <a:srgbClr val="002060"/>
                </a:solidFill>
              </a:rPr>
              <a:t>Description can change to differentiate objects</a:t>
            </a:r>
          </a:p>
          <a:p>
            <a:pPr lvl="1">
              <a:lnSpc>
                <a:spcPct val="100000"/>
              </a:lnSpc>
            </a:pPr>
            <a:endParaRPr lang="en-US" dirty="0">
              <a:solidFill>
                <a:srgbClr val="002060"/>
              </a:solidFill>
            </a:endParaRPr>
          </a:p>
          <a:p>
            <a:endParaRPr lang="en-US" dirty="0"/>
          </a:p>
          <a:p>
            <a:endParaRPr lang="en-US" dirty="0"/>
          </a:p>
        </p:txBody>
      </p:sp>
      <p:sp>
        <p:nvSpPr>
          <p:cNvPr id="7" name="Date Placeholder 6"/>
          <p:cNvSpPr>
            <a:spLocks noGrp="1"/>
          </p:cNvSpPr>
          <p:nvPr>
            <p:ph type="dt" sz="half" idx="10"/>
          </p:nvPr>
        </p:nvSpPr>
        <p:spPr/>
        <p:txBody>
          <a:bodyPr/>
          <a:lstStyle/>
          <a:p>
            <a:r>
              <a:rPr lang="en-US" dirty="0"/>
              <a:t>April 20, 2015 Mobile Voice Conference</a:t>
            </a:r>
          </a:p>
        </p:txBody>
      </p:sp>
      <p:sp>
        <p:nvSpPr>
          <p:cNvPr id="2" name="Footer Placeholder 1"/>
          <p:cNvSpPr>
            <a:spLocks noGrp="1"/>
          </p:cNvSpPr>
          <p:nvPr>
            <p:ph type="ftr" sz="quarter" idx="11"/>
          </p:nvPr>
        </p:nvSpPr>
        <p:spPr/>
        <p:txBody>
          <a:bodyPr/>
          <a:lstStyle/>
          <a:p>
            <a:r>
              <a:rPr lang="en-US" smtClean="0"/>
              <a:t>Creating an Advanced Dialog Application</a:t>
            </a:r>
            <a:endParaRPr lang="en-US"/>
          </a:p>
        </p:txBody>
      </p:sp>
      <p:sp>
        <p:nvSpPr>
          <p:cNvPr id="3" name="Slide Number Placeholder 2"/>
          <p:cNvSpPr>
            <a:spLocks noGrp="1"/>
          </p:cNvSpPr>
          <p:nvPr>
            <p:ph type="sldNum" sz="quarter" idx="12"/>
          </p:nvPr>
        </p:nvSpPr>
        <p:spPr/>
        <p:txBody>
          <a:bodyPr/>
          <a:lstStyle/>
          <a:p>
            <a:fld id="{533200FA-CC72-40F1-A333-605CE3E81AB0}" type="slidenum">
              <a:rPr lang="en-US" smtClean="0"/>
              <a:pPr/>
              <a:t>26</a:t>
            </a:fld>
            <a:endParaRPr lang="en-US"/>
          </a:p>
        </p:txBody>
      </p:sp>
      <p:grpSp>
        <p:nvGrpSpPr>
          <p:cNvPr id="36" name="Group 35"/>
          <p:cNvGrpSpPr/>
          <p:nvPr/>
        </p:nvGrpSpPr>
        <p:grpSpPr>
          <a:xfrm>
            <a:off x="2219381" y="2683386"/>
            <a:ext cx="2389690" cy="2676014"/>
            <a:chOff x="2336972" y="2683386"/>
            <a:chExt cx="2389690" cy="2676014"/>
          </a:xfrm>
        </p:grpSpPr>
        <p:pic>
          <p:nvPicPr>
            <p:cNvPr id="9" name="Picture 8"/>
            <p:cNvPicPr>
              <a:picLocks noChangeAspect="1"/>
            </p:cNvPicPr>
            <p:nvPr/>
          </p:nvPicPr>
          <p:blipFill>
            <a:blip r:embed="rId3"/>
            <a:stretch>
              <a:fillRect/>
            </a:stretch>
          </p:blipFill>
          <p:spPr>
            <a:xfrm>
              <a:off x="2591596" y="3505200"/>
              <a:ext cx="1919642" cy="1854200"/>
            </a:xfrm>
            <a:prstGeom prst="rect">
              <a:avLst/>
            </a:prstGeom>
          </p:spPr>
        </p:pic>
        <p:sp>
          <p:nvSpPr>
            <p:cNvPr id="27" name="TextBox 26"/>
            <p:cNvSpPr txBox="1"/>
            <p:nvPr/>
          </p:nvSpPr>
          <p:spPr>
            <a:xfrm flipH="1">
              <a:off x="2336972" y="2683386"/>
              <a:ext cx="2389690" cy="830997"/>
            </a:xfrm>
            <a:prstGeom prst="rect">
              <a:avLst/>
            </a:prstGeom>
            <a:noFill/>
          </p:spPr>
          <p:txBody>
            <a:bodyPr wrap="square" rtlCol="0">
              <a:spAutoFit/>
            </a:bodyPr>
            <a:lstStyle/>
            <a:p>
              <a:pPr algn="ctr"/>
              <a:r>
                <a:rPr lang="en-US" sz="2400" b="1" i="1" dirty="0" smtClean="0">
                  <a:solidFill>
                    <a:srgbClr val="FF0000"/>
                  </a:solidFill>
                </a:rPr>
                <a:t>Show me the blue top.</a:t>
              </a:r>
              <a:endParaRPr lang="en-US" sz="2400" b="1" i="1" dirty="0">
                <a:solidFill>
                  <a:srgbClr val="FF0000"/>
                </a:solidFill>
              </a:endParaRPr>
            </a:p>
          </p:txBody>
        </p:sp>
      </p:grpSp>
      <p:sp>
        <p:nvSpPr>
          <p:cNvPr id="28" name="Rounded Rectangle 27"/>
          <p:cNvSpPr/>
          <p:nvPr/>
        </p:nvSpPr>
        <p:spPr>
          <a:xfrm>
            <a:off x="2508103" y="1493784"/>
            <a:ext cx="1638644" cy="1058290"/>
          </a:xfrm>
          <a:prstGeom prst="roundRect">
            <a:avLst/>
          </a:prstGeom>
          <a:solidFill>
            <a:srgbClr val="2E75B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Dialog Voice In/Out</a:t>
            </a:r>
            <a:endParaRPr lang="en-US" sz="2400" dirty="0"/>
          </a:p>
        </p:txBody>
      </p:sp>
      <p:grpSp>
        <p:nvGrpSpPr>
          <p:cNvPr id="29" name="Group 28"/>
          <p:cNvGrpSpPr/>
          <p:nvPr/>
        </p:nvGrpSpPr>
        <p:grpSpPr>
          <a:xfrm>
            <a:off x="563136" y="2420889"/>
            <a:ext cx="1706921" cy="3687757"/>
            <a:chOff x="533400" y="2063392"/>
            <a:chExt cx="1905000" cy="4115701"/>
          </a:xfrm>
        </p:grpSpPr>
        <p:sp>
          <p:nvSpPr>
            <p:cNvPr id="34" name="Rounded Rectangle 33"/>
            <p:cNvSpPr/>
            <p:nvPr/>
          </p:nvSpPr>
          <p:spPr>
            <a:xfrm>
              <a:off x="533400" y="4997994"/>
              <a:ext cx="1905000" cy="1181099"/>
            </a:xfrm>
            <a:prstGeom prst="roundRect">
              <a:avLst/>
            </a:prstGeom>
            <a:solidFill>
              <a:srgbClr val="2E75B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Backend Task Execution</a:t>
              </a:r>
              <a:endParaRPr lang="en-US" sz="2400" dirty="0"/>
            </a:p>
          </p:txBody>
        </p:sp>
        <p:sp>
          <p:nvSpPr>
            <p:cNvPr id="35" name="Up-Down Arrow 34"/>
            <p:cNvSpPr>
              <a:spLocks/>
            </p:cNvSpPr>
            <p:nvPr/>
          </p:nvSpPr>
          <p:spPr>
            <a:xfrm rot="12894222">
              <a:off x="1522545" y="2063392"/>
              <a:ext cx="574925" cy="2836941"/>
            </a:xfrm>
            <a:prstGeom prst="upDownArrow">
              <a:avLst/>
            </a:prstGeom>
            <a:gradFill>
              <a:gsLst>
                <a:gs pos="50000">
                  <a:schemeClr val="accent1">
                    <a:lumMod val="40000"/>
                    <a:lumOff val="60000"/>
                  </a:schemeClr>
                </a:gs>
                <a:gs pos="100000">
                  <a:schemeClr val="accent1">
                    <a:lumMod val="99000"/>
                    <a:satMod val="120000"/>
                    <a:shade val="78000"/>
                  </a:schemeClr>
                </a:gs>
              </a:gsLst>
              <a:lin ang="72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591470" y="2420886"/>
            <a:ext cx="1638644" cy="3687760"/>
            <a:chOff x="5029200" y="2063388"/>
            <a:chExt cx="1828800" cy="4115705"/>
          </a:xfrm>
        </p:grpSpPr>
        <p:sp>
          <p:nvSpPr>
            <p:cNvPr id="32" name="Rounded Rectangle 31"/>
            <p:cNvSpPr/>
            <p:nvPr/>
          </p:nvSpPr>
          <p:spPr>
            <a:xfrm>
              <a:off x="5029200" y="4997994"/>
              <a:ext cx="1828800" cy="1181099"/>
            </a:xfrm>
            <a:prstGeom prst="roundRect">
              <a:avLst/>
            </a:prstGeom>
            <a:solidFill>
              <a:srgbClr val="2E75B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Screen Image and Touch</a:t>
              </a:r>
              <a:endParaRPr lang="en-US" sz="2400" dirty="0"/>
            </a:p>
          </p:txBody>
        </p:sp>
        <p:sp>
          <p:nvSpPr>
            <p:cNvPr id="33" name="Up-Down Arrow 32"/>
            <p:cNvSpPr>
              <a:spLocks/>
            </p:cNvSpPr>
            <p:nvPr/>
          </p:nvSpPr>
          <p:spPr>
            <a:xfrm rot="8705778" flipH="1">
              <a:off x="5293322" y="2063388"/>
              <a:ext cx="574925" cy="2836941"/>
            </a:xfrm>
            <a:prstGeom prst="upDownArrow">
              <a:avLst/>
            </a:prstGeom>
            <a:gradFill>
              <a:gsLst>
                <a:gs pos="50000">
                  <a:schemeClr val="accent1">
                    <a:lumMod val="40000"/>
                    <a:lumOff val="60000"/>
                  </a:schemeClr>
                </a:gs>
                <a:gs pos="100000">
                  <a:schemeClr val="accent1">
                    <a:lumMod val="99000"/>
                    <a:satMod val="120000"/>
                    <a:shade val="78000"/>
                  </a:schemeClr>
                </a:gs>
              </a:gsLst>
              <a:lin ang="72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Up-Down Arrow 30"/>
          <p:cNvSpPr>
            <a:spLocks/>
          </p:cNvSpPr>
          <p:nvPr/>
        </p:nvSpPr>
        <p:spPr>
          <a:xfrm rot="5400000" flipH="1">
            <a:off x="3156583" y="4695258"/>
            <a:ext cx="515145" cy="1944967"/>
          </a:xfrm>
          <a:prstGeom prst="upDownArrow">
            <a:avLst/>
          </a:prstGeom>
          <a:gradFill>
            <a:gsLst>
              <a:gs pos="50000">
                <a:schemeClr val="accent1">
                  <a:lumMod val="40000"/>
                  <a:lumOff val="60000"/>
                </a:schemeClr>
              </a:gs>
              <a:gs pos="100000">
                <a:schemeClr val="accent1">
                  <a:lumMod val="99000"/>
                  <a:satMod val="120000"/>
                  <a:shade val="78000"/>
                </a:schemeClr>
              </a:gs>
            </a:gsLst>
            <a:lin ang="72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43"/>
          <p:cNvGrpSpPr/>
          <p:nvPr/>
        </p:nvGrpSpPr>
        <p:grpSpPr>
          <a:xfrm>
            <a:off x="227550" y="1202267"/>
            <a:ext cx="2090595" cy="2256935"/>
            <a:chOff x="227550" y="1202267"/>
            <a:chExt cx="2090595" cy="2256935"/>
          </a:xfrm>
        </p:grpSpPr>
        <p:pic>
          <p:nvPicPr>
            <p:cNvPr id="37" name="Picture 36" descr="Two_shirt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550" y="1897102"/>
              <a:ext cx="2074727" cy="1562100"/>
            </a:xfrm>
            <a:prstGeom prst="rect">
              <a:avLst/>
            </a:prstGeom>
          </p:spPr>
        </p:pic>
        <p:sp>
          <p:nvSpPr>
            <p:cNvPr id="38" name="Rectangle 37"/>
            <p:cNvSpPr/>
            <p:nvPr/>
          </p:nvSpPr>
          <p:spPr>
            <a:xfrm>
              <a:off x="227550" y="1202267"/>
              <a:ext cx="2090595" cy="830997"/>
            </a:xfrm>
            <a:prstGeom prst="rect">
              <a:avLst/>
            </a:prstGeom>
          </p:spPr>
          <p:txBody>
            <a:bodyPr wrap="square">
              <a:spAutoFit/>
            </a:bodyPr>
            <a:lstStyle/>
            <a:p>
              <a:pPr algn="ctr"/>
              <a:r>
                <a:rPr lang="en-US" sz="2400" b="1" i="1" dirty="0">
                  <a:solidFill>
                    <a:srgbClr val="FF0000"/>
                  </a:solidFill>
                </a:rPr>
                <a:t>Show me the </a:t>
              </a:r>
              <a:r>
                <a:rPr lang="en-US" sz="2400" b="1" i="1" dirty="0" smtClean="0">
                  <a:solidFill>
                    <a:srgbClr val="FF0000"/>
                  </a:solidFill>
                </a:rPr>
                <a:t>purple one</a:t>
              </a:r>
              <a:endParaRPr lang="en-US" sz="2400" b="1" i="1" dirty="0">
                <a:solidFill>
                  <a:srgbClr val="FF0000"/>
                </a:solidFill>
              </a:endParaRPr>
            </a:p>
          </p:txBody>
        </p:sp>
      </p:grpSp>
      <p:grpSp>
        <p:nvGrpSpPr>
          <p:cNvPr id="43" name="Group 42"/>
          <p:cNvGrpSpPr/>
          <p:nvPr/>
        </p:nvGrpSpPr>
        <p:grpSpPr>
          <a:xfrm>
            <a:off x="4741807" y="1252214"/>
            <a:ext cx="2533604" cy="2880783"/>
            <a:chOff x="4741807" y="1252214"/>
            <a:chExt cx="2533604" cy="2880783"/>
          </a:xfrm>
        </p:grpSpPr>
        <p:pic>
          <p:nvPicPr>
            <p:cNvPr id="39" name="Picture 38" descr="Two_shirts.png"/>
            <p:cNvPicPr>
              <a:picLocks noChangeAspect="1"/>
            </p:cNvPicPr>
            <p:nvPr/>
          </p:nvPicPr>
          <p:blipFill rotWithShape="1">
            <a:blip r:embed="rId5" cstate="print">
              <a:extLst>
                <a:ext uri="{28A0092B-C50C-407E-A947-70E740481C1C}">
                  <a14:useLocalDpi xmlns:a14="http://schemas.microsoft.com/office/drawing/2010/main" val="0"/>
                </a:ext>
              </a:extLst>
            </a:blip>
            <a:srcRect l="11321" r="50000"/>
            <a:stretch/>
          </p:blipFill>
          <p:spPr>
            <a:xfrm>
              <a:off x="4741807" y="1252214"/>
              <a:ext cx="735216" cy="1431172"/>
            </a:xfrm>
            <a:prstGeom prst="rect">
              <a:avLst/>
            </a:prstGeom>
          </p:spPr>
        </p:pic>
        <p:pic>
          <p:nvPicPr>
            <p:cNvPr id="40" name="Picture 39"/>
            <p:cNvPicPr>
              <a:picLocks noChangeAspect="1"/>
            </p:cNvPicPr>
            <p:nvPr/>
          </p:nvPicPr>
          <p:blipFill rotWithShape="1">
            <a:blip r:embed="rId3"/>
            <a:srcRect l="50000" t="6393"/>
            <a:stretch/>
          </p:blipFill>
          <p:spPr>
            <a:xfrm>
              <a:off x="5270293" y="1342464"/>
              <a:ext cx="959821" cy="1735667"/>
            </a:xfrm>
            <a:prstGeom prst="rect">
              <a:avLst/>
            </a:prstGeom>
          </p:spPr>
        </p:pic>
        <p:pic>
          <p:nvPicPr>
            <p:cNvPr id="41" name="Picture 40" descr="Chico Top3.png"/>
            <p:cNvPicPr>
              <a:picLocks noChangeAspect="1"/>
            </p:cNvPicPr>
            <p:nvPr/>
          </p:nvPicPr>
          <p:blipFill rotWithShape="1">
            <a:blip r:embed="rId6">
              <a:extLst>
                <a:ext uri="{28A0092B-C50C-407E-A947-70E740481C1C}">
                  <a14:useLocalDpi xmlns:a14="http://schemas.microsoft.com/office/drawing/2010/main" val="0"/>
                </a:ext>
              </a:extLst>
            </a:blip>
            <a:srcRect l="14796"/>
            <a:stretch/>
          </p:blipFill>
          <p:spPr>
            <a:xfrm>
              <a:off x="6024194" y="1418300"/>
              <a:ext cx="1142999" cy="2120899"/>
            </a:xfrm>
            <a:prstGeom prst="rect">
              <a:avLst/>
            </a:prstGeom>
          </p:spPr>
        </p:pic>
        <p:sp>
          <p:nvSpPr>
            <p:cNvPr id="42" name="Rectangle 41"/>
            <p:cNvSpPr/>
            <p:nvPr/>
          </p:nvSpPr>
          <p:spPr>
            <a:xfrm>
              <a:off x="5184816" y="3302000"/>
              <a:ext cx="2090595" cy="830997"/>
            </a:xfrm>
            <a:prstGeom prst="rect">
              <a:avLst/>
            </a:prstGeom>
          </p:spPr>
          <p:txBody>
            <a:bodyPr wrap="square">
              <a:spAutoFit/>
            </a:bodyPr>
            <a:lstStyle/>
            <a:p>
              <a:pPr algn="ctr"/>
              <a:r>
                <a:rPr lang="en-US" sz="2400" b="1" i="1" dirty="0" smtClean="0">
                  <a:solidFill>
                    <a:srgbClr val="FF0000"/>
                  </a:solidFill>
                </a:rPr>
                <a:t>Go back to </a:t>
              </a:r>
              <a:r>
                <a:rPr lang="en-US" sz="2400" b="1" i="1" dirty="0">
                  <a:solidFill>
                    <a:srgbClr val="FF0000"/>
                  </a:solidFill>
                </a:rPr>
                <a:t>the </a:t>
              </a:r>
              <a:r>
                <a:rPr lang="en-US" sz="2400" b="1" i="1" dirty="0" smtClean="0">
                  <a:solidFill>
                    <a:srgbClr val="FF0000"/>
                  </a:solidFill>
                </a:rPr>
                <a:t>print</a:t>
              </a:r>
              <a:endParaRPr lang="en-US" sz="2400" b="1" i="1" dirty="0">
                <a:solidFill>
                  <a:srgbClr val="FF0000"/>
                </a:solidFill>
              </a:endParaRPr>
            </a:p>
          </p:txBody>
        </p:sp>
      </p:grpSp>
    </p:spTree>
    <p:extLst>
      <p:ext uri="{BB962C8B-B14F-4D97-AF65-F5344CB8AC3E}">
        <p14:creationId xmlns:p14="http://schemas.microsoft.com/office/powerpoint/2010/main" val="42514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childTnLst>
                                </p:cTn>
                              </p:par>
                            </p:childTnLst>
                          </p:cTn>
                        </p:par>
                        <p:par>
                          <p:cTn id="32" fill="hold">
                            <p:stCondLst>
                              <p:cond delay="0"/>
                            </p:stCondLst>
                            <p:childTnLst>
                              <p:par>
                                <p:cTn id="33" presetID="22" presetClass="entr" presetSubtype="4"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xEl>
                                              <p:pRg st="6" end="6"/>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childTnLst>
                                </p:cTn>
                              </p:par>
                            </p:childTnLst>
                          </p:cTn>
                        </p:par>
                        <p:par>
                          <p:cTn id="47" fill="hold">
                            <p:stCondLst>
                              <p:cond delay="0"/>
                            </p:stCondLst>
                            <p:childTnLst>
                              <p:par>
                                <p:cTn id="48" presetID="16" presetClass="entr" presetSubtype="37"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outVertic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8"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84" y="365125"/>
            <a:ext cx="7209783" cy="1325563"/>
          </a:xfrm>
        </p:spPr>
        <p:txBody>
          <a:bodyPr/>
          <a:lstStyle/>
          <a:p>
            <a:r>
              <a:rPr lang="en-US" dirty="0" smtClean="0"/>
              <a:t>Dialog can’t be an appendage built by the speech guys</a:t>
            </a:r>
            <a:endParaRPr lang="en-US" dirty="0"/>
          </a:p>
        </p:txBody>
      </p:sp>
      <p:sp>
        <p:nvSpPr>
          <p:cNvPr id="3" name="Date Placeholder 2"/>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smtClean="0"/>
              <a:t>Creating an Advanced Dialog Application</a:t>
            </a:r>
            <a:endParaRPr lang="en-US"/>
          </a:p>
        </p:txBody>
      </p:sp>
      <p:sp>
        <p:nvSpPr>
          <p:cNvPr id="5" name="Slide Number Placeholder 4"/>
          <p:cNvSpPr>
            <a:spLocks noGrp="1"/>
          </p:cNvSpPr>
          <p:nvPr>
            <p:ph type="sldNum" sz="quarter" idx="12"/>
          </p:nvPr>
        </p:nvSpPr>
        <p:spPr/>
        <p:txBody>
          <a:bodyPr/>
          <a:lstStyle/>
          <a:p>
            <a:fld id="{533200FA-CC72-40F1-A333-605CE3E81AB0}" type="slidenum">
              <a:rPr lang="en-US" smtClean="0"/>
              <a:pPr/>
              <a:t>27</a:t>
            </a:fld>
            <a:endParaRPr lang="en-US"/>
          </a:p>
        </p:txBody>
      </p:sp>
      <p:graphicFrame>
        <p:nvGraphicFramePr>
          <p:cNvPr id="7" name="Diagram 6"/>
          <p:cNvGraphicFramePr/>
          <p:nvPr>
            <p:extLst>
              <p:ext uri="{D42A27DB-BD31-4B8C-83A1-F6EECF244321}">
                <p14:modId xmlns:p14="http://schemas.microsoft.com/office/powerpoint/2010/main" val="1156108565"/>
              </p:ext>
            </p:extLst>
          </p:nvPr>
        </p:nvGraphicFramePr>
        <p:xfrm>
          <a:off x="6451599" y="483769"/>
          <a:ext cx="5638800" cy="5993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p:cNvSpPr/>
          <p:nvPr/>
        </p:nvSpPr>
        <p:spPr>
          <a:xfrm>
            <a:off x="5171825" y="2858788"/>
            <a:ext cx="1269269" cy="2153537"/>
          </a:xfrm>
          <a:prstGeom prst="rect">
            <a:avLst/>
          </a:prstGeom>
          <a:solidFill>
            <a:srgbClr val="0000FF"/>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4000" b="1" dirty="0" smtClean="0">
                <a:solidFill>
                  <a:schemeClr val="bg1"/>
                </a:solidFill>
              </a:rPr>
              <a:t>App</a:t>
            </a:r>
            <a:endParaRPr lang="en-US" sz="4000" b="1" dirty="0">
              <a:solidFill>
                <a:schemeClr val="bg1"/>
              </a:solidFill>
            </a:endParaRPr>
          </a:p>
        </p:txBody>
      </p:sp>
      <p:grpSp>
        <p:nvGrpSpPr>
          <p:cNvPr id="40" name="Group 39"/>
          <p:cNvGrpSpPr/>
          <p:nvPr/>
        </p:nvGrpSpPr>
        <p:grpSpPr>
          <a:xfrm>
            <a:off x="0" y="2377481"/>
            <a:ext cx="5171824" cy="3345527"/>
            <a:chOff x="0" y="2377481"/>
            <a:chExt cx="5171824" cy="3345527"/>
          </a:xfrm>
        </p:grpSpPr>
        <p:grpSp>
          <p:nvGrpSpPr>
            <p:cNvPr id="8" name="Group 55"/>
            <p:cNvGrpSpPr/>
            <p:nvPr/>
          </p:nvGrpSpPr>
          <p:grpSpPr>
            <a:xfrm>
              <a:off x="241450" y="3131595"/>
              <a:ext cx="693321" cy="607394"/>
              <a:chOff x="202614" y="3690848"/>
              <a:chExt cx="693321" cy="607394"/>
            </a:xfrm>
          </p:grpSpPr>
          <p:cxnSp>
            <p:nvCxnSpPr>
              <p:cNvPr id="9" name="Straight Arrow Connector 8"/>
              <p:cNvCxnSpPr/>
              <p:nvPr/>
            </p:nvCxnSpPr>
            <p:spPr>
              <a:xfrm flipV="1">
                <a:off x="202614" y="3690848"/>
                <a:ext cx="693321" cy="4618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51093" y="3860064"/>
                <a:ext cx="644842" cy="4381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Rectangle 10"/>
            <p:cNvSpPr/>
            <p:nvPr/>
          </p:nvSpPr>
          <p:spPr>
            <a:xfrm>
              <a:off x="979085" y="2812936"/>
              <a:ext cx="1346919" cy="975750"/>
            </a:xfrm>
            <a:prstGeom prst="rect">
              <a:avLst/>
            </a:prstGeom>
            <a:solidFill>
              <a:schemeClr val="bg1"/>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Speech Recognition</a:t>
              </a:r>
              <a:endParaRPr lang="en-US" b="1" dirty="0">
                <a:solidFill>
                  <a:schemeClr val="tx1"/>
                </a:solidFill>
              </a:endParaRPr>
            </a:p>
          </p:txBody>
        </p:sp>
        <p:sp>
          <p:nvSpPr>
            <p:cNvPr id="13" name="Rectangle 12"/>
            <p:cNvSpPr/>
            <p:nvPr/>
          </p:nvSpPr>
          <p:spPr>
            <a:xfrm>
              <a:off x="2488252" y="4465847"/>
              <a:ext cx="1541884" cy="975750"/>
            </a:xfrm>
            <a:prstGeom prst="rect">
              <a:avLst/>
            </a:prstGeom>
            <a:solidFill>
              <a:schemeClr val="bg1"/>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Natural Language Generation</a:t>
              </a:r>
              <a:endParaRPr lang="en-US" b="1" dirty="0">
                <a:solidFill>
                  <a:schemeClr val="tx1"/>
                </a:solidFill>
              </a:endParaRPr>
            </a:p>
          </p:txBody>
        </p:sp>
        <p:sp>
          <p:nvSpPr>
            <p:cNvPr id="14" name="Rectangle 13"/>
            <p:cNvSpPr/>
            <p:nvPr/>
          </p:nvSpPr>
          <p:spPr>
            <a:xfrm>
              <a:off x="995454" y="4340409"/>
              <a:ext cx="1205879" cy="975750"/>
            </a:xfrm>
            <a:prstGeom prst="rect">
              <a:avLst/>
            </a:prstGeom>
            <a:solidFill>
              <a:schemeClr val="bg1"/>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Speech Synthesis (TTS)</a:t>
              </a:r>
              <a:endParaRPr lang="en-US" b="1" dirty="0">
                <a:solidFill>
                  <a:schemeClr val="tx1"/>
                </a:solidFill>
              </a:endParaRPr>
            </a:p>
          </p:txBody>
        </p:sp>
        <p:sp>
          <p:nvSpPr>
            <p:cNvPr id="15" name="Rectangle 14"/>
            <p:cNvSpPr/>
            <p:nvPr/>
          </p:nvSpPr>
          <p:spPr>
            <a:xfrm>
              <a:off x="2449466" y="2812936"/>
              <a:ext cx="1627801" cy="975750"/>
            </a:xfrm>
            <a:prstGeom prst="rect">
              <a:avLst/>
            </a:prstGeom>
            <a:solidFill>
              <a:schemeClr val="bg1"/>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Natural </a:t>
              </a:r>
            </a:p>
            <a:p>
              <a:pPr algn="ctr"/>
              <a:r>
                <a:rPr lang="en-US" b="1" dirty="0" smtClean="0">
                  <a:solidFill>
                    <a:schemeClr val="tx1"/>
                  </a:solidFill>
                </a:rPr>
                <a:t>Language</a:t>
              </a:r>
            </a:p>
            <a:p>
              <a:pPr algn="ctr"/>
              <a:r>
                <a:rPr lang="en-US" b="1" dirty="0" smtClean="0">
                  <a:solidFill>
                    <a:schemeClr val="tx1"/>
                  </a:solidFill>
                </a:rPr>
                <a:t>Understanding</a:t>
              </a:r>
              <a:endParaRPr lang="en-US" b="1" dirty="0">
                <a:solidFill>
                  <a:schemeClr val="tx1"/>
                </a:solidFill>
              </a:endParaRPr>
            </a:p>
          </p:txBody>
        </p:sp>
        <p:grpSp>
          <p:nvGrpSpPr>
            <p:cNvPr id="18" name="Group 56"/>
            <p:cNvGrpSpPr/>
            <p:nvPr/>
          </p:nvGrpSpPr>
          <p:grpSpPr>
            <a:xfrm flipH="1">
              <a:off x="291684" y="4173119"/>
              <a:ext cx="693321" cy="607394"/>
              <a:chOff x="202614" y="3690848"/>
              <a:chExt cx="693321" cy="607394"/>
            </a:xfrm>
          </p:grpSpPr>
          <p:cxnSp>
            <p:nvCxnSpPr>
              <p:cNvPr id="19" name="Straight Arrow Connector 18"/>
              <p:cNvCxnSpPr/>
              <p:nvPr/>
            </p:nvCxnSpPr>
            <p:spPr>
              <a:xfrm flipV="1">
                <a:off x="202614" y="3690848"/>
                <a:ext cx="693321" cy="4618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51093" y="3860064"/>
                <a:ext cx="644842" cy="4381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23" name="Chevron 22"/>
            <p:cNvSpPr/>
            <p:nvPr/>
          </p:nvSpPr>
          <p:spPr>
            <a:xfrm>
              <a:off x="2224407" y="3189721"/>
              <a:ext cx="404049" cy="288657"/>
            </a:xfrm>
            <a:prstGeom prst="chevron">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flipH="1">
              <a:off x="4767775" y="4465847"/>
              <a:ext cx="404049" cy="288657"/>
            </a:xfrm>
            <a:prstGeom prst="chevron">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a:off x="3841376" y="3212409"/>
              <a:ext cx="404049" cy="288657"/>
            </a:xfrm>
            <a:prstGeom prst="chevron">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a:off x="4767775" y="3450332"/>
              <a:ext cx="404049" cy="288657"/>
            </a:xfrm>
            <a:prstGeom prst="chevron">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Chevron 26"/>
            <p:cNvSpPr/>
            <p:nvPr/>
          </p:nvSpPr>
          <p:spPr>
            <a:xfrm flipH="1">
              <a:off x="3877739" y="4723668"/>
              <a:ext cx="404049" cy="288657"/>
            </a:xfrm>
            <a:prstGeom prst="chevron">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Chevron 27"/>
            <p:cNvSpPr/>
            <p:nvPr/>
          </p:nvSpPr>
          <p:spPr>
            <a:xfrm flipH="1">
              <a:off x="2212394" y="4695707"/>
              <a:ext cx="404049" cy="288657"/>
            </a:xfrm>
            <a:prstGeom prst="chevron">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0" y="2377481"/>
              <a:ext cx="884641" cy="923330"/>
            </a:xfrm>
            <a:prstGeom prst="rect">
              <a:avLst/>
            </a:prstGeom>
            <a:noFill/>
          </p:spPr>
          <p:txBody>
            <a:bodyPr wrap="square" rtlCol="0">
              <a:spAutoFit/>
            </a:bodyPr>
            <a:lstStyle/>
            <a:p>
              <a:r>
                <a:rPr lang="en-US" b="1" dirty="0" smtClean="0">
                  <a:solidFill>
                    <a:srgbClr val="008000"/>
                  </a:solidFill>
                  <a:latin typeface="Arial"/>
                  <a:cs typeface="Arial"/>
                </a:rPr>
                <a:t>Voice</a:t>
              </a:r>
            </a:p>
            <a:p>
              <a:r>
                <a:rPr lang="en-US" b="1" dirty="0" smtClean="0">
                  <a:solidFill>
                    <a:srgbClr val="FF0000"/>
                  </a:solidFill>
                  <a:latin typeface="Arial"/>
                  <a:cs typeface="Arial"/>
                </a:rPr>
                <a:t>Data</a:t>
              </a:r>
            </a:p>
            <a:p>
              <a:r>
                <a:rPr lang="en-US" b="1" dirty="0" smtClean="0">
                  <a:solidFill>
                    <a:srgbClr val="FF0000"/>
                  </a:solidFill>
                  <a:latin typeface="Arial"/>
                  <a:cs typeface="Arial"/>
                </a:rPr>
                <a:t>Clicks</a:t>
              </a:r>
              <a:endParaRPr lang="en-US" b="1" dirty="0">
                <a:solidFill>
                  <a:srgbClr val="FF0000"/>
                </a:solidFill>
                <a:latin typeface="Arial"/>
                <a:cs typeface="Arial"/>
              </a:endParaRPr>
            </a:p>
          </p:txBody>
        </p:sp>
        <p:sp>
          <p:nvSpPr>
            <p:cNvPr id="30" name="TextBox 29"/>
            <p:cNvSpPr txBox="1"/>
            <p:nvPr/>
          </p:nvSpPr>
          <p:spPr>
            <a:xfrm>
              <a:off x="0" y="4522679"/>
              <a:ext cx="1941864" cy="1200329"/>
            </a:xfrm>
            <a:prstGeom prst="rect">
              <a:avLst/>
            </a:prstGeom>
            <a:noFill/>
          </p:spPr>
          <p:txBody>
            <a:bodyPr wrap="square" rtlCol="0">
              <a:spAutoFit/>
            </a:bodyPr>
            <a:lstStyle/>
            <a:p>
              <a:r>
                <a:rPr lang="en-US" b="1" dirty="0" smtClean="0">
                  <a:solidFill>
                    <a:srgbClr val="008000"/>
                  </a:solidFill>
                  <a:latin typeface="Arial"/>
                  <a:cs typeface="Arial"/>
                </a:rPr>
                <a:t>Voice</a:t>
              </a:r>
            </a:p>
            <a:p>
              <a:r>
                <a:rPr lang="en-US" b="1" dirty="0" smtClean="0">
                  <a:solidFill>
                    <a:srgbClr val="FF0000"/>
                  </a:solidFill>
                  <a:latin typeface="Arial"/>
                  <a:cs typeface="Arial"/>
                </a:rPr>
                <a:t>Text</a:t>
              </a:r>
            </a:p>
            <a:p>
              <a:r>
                <a:rPr lang="en-US" b="1" dirty="0" smtClean="0">
                  <a:solidFill>
                    <a:srgbClr val="FF0000"/>
                  </a:solidFill>
                  <a:latin typeface="Arial"/>
                  <a:cs typeface="Arial"/>
                </a:rPr>
                <a:t>Images</a:t>
              </a:r>
            </a:p>
            <a:p>
              <a:r>
                <a:rPr lang="en-US" b="1" dirty="0" smtClean="0">
                  <a:solidFill>
                    <a:srgbClr val="FF0000"/>
                  </a:solidFill>
                  <a:latin typeface="Arial"/>
                  <a:cs typeface="Arial"/>
                </a:rPr>
                <a:t>Highlighting</a:t>
              </a:r>
              <a:endParaRPr lang="en-US" b="1" dirty="0">
                <a:solidFill>
                  <a:srgbClr val="FF0000"/>
                </a:solidFill>
                <a:latin typeface="Arial"/>
                <a:cs typeface="Arial"/>
              </a:endParaRPr>
            </a:p>
          </p:txBody>
        </p:sp>
        <p:sp>
          <p:nvSpPr>
            <p:cNvPr id="32" name="Rectangle 31"/>
            <p:cNvSpPr/>
            <p:nvPr/>
          </p:nvSpPr>
          <p:spPr>
            <a:xfrm>
              <a:off x="4245425" y="2858788"/>
              <a:ext cx="563641" cy="2582809"/>
            </a:xfrm>
            <a:prstGeom prst="rect">
              <a:avLst/>
            </a:prstGeom>
            <a:solidFill>
              <a:srgbClr val="660066"/>
            </a:solidFill>
            <a:ln w="127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2400" b="1" dirty="0">
                  <a:solidFill>
                    <a:srgbClr val="FFFFFF"/>
                  </a:solidFill>
                  <a:latin typeface="Arial"/>
                  <a:cs typeface="Arial"/>
                </a:rPr>
                <a:t>Dialog </a:t>
              </a:r>
              <a:r>
                <a:rPr lang="en-US" sz="2400" b="1" dirty="0" smtClean="0">
                  <a:solidFill>
                    <a:srgbClr val="FFFFFF"/>
                  </a:solidFill>
                  <a:latin typeface="Arial"/>
                  <a:cs typeface="Arial"/>
                </a:rPr>
                <a:t>Manager</a:t>
              </a:r>
              <a:endParaRPr lang="en-US" sz="2400" b="1" dirty="0">
                <a:solidFill>
                  <a:srgbClr val="FFFFFF"/>
                </a:solidFill>
                <a:latin typeface="Arial"/>
                <a:cs typeface="Arial"/>
              </a:endParaRPr>
            </a:p>
          </p:txBody>
        </p:sp>
      </p:grpSp>
      <p:sp>
        <p:nvSpPr>
          <p:cNvPr id="35" name="TextBox 34"/>
          <p:cNvSpPr txBox="1"/>
          <p:nvPr/>
        </p:nvSpPr>
        <p:spPr>
          <a:xfrm rot="19601882">
            <a:off x="6746956" y="4027278"/>
            <a:ext cx="1734323" cy="830997"/>
          </a:xfrm>
          <a:prstGeom prst="rect">
            <a:avLst/>
          </a:prstGeom>
          <a:noFill/>
        </p:spPr>
        <p:txBody>
          <a:bodyPr wrap="square" rtlCol="0">
            <a:spAutoFit/>
          </a:bodyPr>
          <a:lstStyle/>
          <a:p>
            <a:r>
              <a:rPr lang="en-US" sz="2400" b="1" dirty="0" smtClean="0">
                <a:solidFill>
                  <a:srgbClr val="0000FF"/>
                </a:solidFill>
              </a:rPr>
              <a:t>App Developers</a:t>
            </a:r>
            <a:endParaRPr lang="en-US" sz="2400" b="1" dirty="0">
              <a:solidFill>
                <a:srgbClr val="0000FF"/>
              </a:solidFill>
            </a:endParaRPr>
          </a:p>
        </p:txBody>
      </p:sp>
      <p:sp>
        <p:nvSpPr>
          <p:cNvPr id="36" name="TextBox 35"/>
          <p:cNvSpPr txBox="1"/>
          <p:nvPr/>
        </p:nvSpPr>
        <p:spPr>
          <a:xfrm rot="2001407">
            <a:off x="10341828" y="4082003"/>
            <a:ext cx="1685284" cy="830997"/>
          </a:xfrm>
          <a:prstGeom prst="rect">
            <a:avLst/>
          </a:prstGeom>
          <a:noFill/>
        </p:spPr>
        <p:txBody>
          <a:bodyPr wrap="square" rtlCol="0">
            <a:spAutoFit/>
          </a:bodyPr>
          <a:lstStyle/>
          <a:p>
            <a:pPr algn="ctr"/>
            <a:r>
              <a:rPr lang="en-US" sz="2400" b="1" dirty="0" smtClean="0">
                <a:solidFill>
                  <a:srgbClr val="FF0000"/>
                </a:solidFill>
              </a:rPr>
              <a:t>Web/GUI Builders</a:t>
            </a:r>
            <a:endParaRPr lang="en-US" sz="2400" b="1" dirty="0">
              <a:solidFill>
                <a:srgbClr val="FF0000"/>
              </a:solidFill>
            </a:endParaRPr>
          </a:p>
        </p:txBody>
      </p:sp>
      <p:sp>
        <p:nvSpPr>
          <p:cNvPr id="37" name="TextBox 36"/>
          <p:cNvSpPr txBox="1"/>
          <p:nvPr/>
        </p:nvSpPr>
        <p:spPr>
          <a:xfrm rot="19816267">
            <a:off x="7751886" y="1242921"/>
            <a:ext cx="1141688" cy="1200328"/>
          </a:xfrm>
          <a:prstGeom prst="rect">
            <a:avLst/>
          </a:prstGeom>
          <a:noFill/>
        </p:spPr>
        <p:txBody>
          <a:bodyPr wrap="square" rtlCol="0">
            <a:spAutoFit/>
          </a:bodyPr>
          <a:lstStyle/>
          <a:p>
            <a:r>
              <a:rPr lang="en-US" sz="2400" b="1" dirty="0" smtClean="0">
                <a:solidFill>
                  <a:srgbClr val="008000"/>
                </a:solidFill>
              </a:rPr>
              <a:t>The Speech Guys</a:t>
            </a:r>
            <a:endParaRPr lang="en-US" sz="2400" b="1" dirty="0">
              <a:solidFill>
                <a:srgbClr val="008000"/>
              </a:solidFill>
            </a:endParaRPr>
          </a:p>
        </p:txBody>
      </p:sp>
    </p:spTree>
    <p:extLst>
      <p:ext uri="{BB962C8B-B14F-4D97-AF65-F5344CB8AC3E}">
        <p14:creationId xmlns:p14="http://schemas.microsoft.com/office/powerpoint/2010/main" val="19240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3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wipe(left)">
                                      <p:cBhvr>
                                        <p:cTn id="16" dur="500"/>
                                        <p:tgtEl>
                                          <p:spTgt spid="35">
                                            <p:txEl>
                                              <p:pRg st="0" end="0"/>
                                            </p:txEl>
                                          </p:spTgt>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36"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1"/>
            <a:ext cx="10515600" cy="939800"/>
          </a:xfrm>
        </p:spPr>
        <p:txBody>
          <a:bodyPr/>
          <a:lstStyle/>
          <a:p>
            <a:r>
              <a:rPr lang="en-US" dirty="0" smtClean="0"/>
              <a:t>Conclusions </a:t>
            </a:r>
            <a:r>
              <a:rPr lang="en-US" sz="3600" dirty="0" smtClean="0"/>
              <a:t>(and Ramification #4)</a:t>
            </a:r>
            <a:endParaRPr lang="en-US" dirty="0"/>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28</a:t>
            </a:fld>
            <a:endParaRPr lang="en-US">
              <a:solidFill>
                <a:prstClr val="black">
                  <a:tint val="75000"/>
                </a:prstClr>
              </a:solidFill>
            </a:endParaRPr>
          </a:p>
        </p:txBody>
      </p:sp>
      <p:sp>
        <p:nvSpPr>
          <p:cNvPr id="14" name="Content Placeholder 2"/>
          <p:cNvSpPr>
            <a:spLocks noGrp="1"/>
          </p:cNvSpPr>
          <p:nvPr>
            <p:ph sz="half" idx="1"/>
          </p:nvPr>
        </p:nvSpPr>
        <p:spPr>
          <a:xfrm>
            <a:off x="254001" y="1049867"/>
            <a:ext cx="6891866" cy="3520184"/>
          </a:xfrm>
        </p:spPr>
        <p:txBody>
          <a:bodyPr>
            <a:noAutofit/>
          </a:bodyPr>
          <a:lstStyle/>
          <a:p>
            <a:pPr>
              <a:lnSpc>
                <a:spcPct val="120000"/>
              </a:lnSpc>
              <a:spcBef>
                <a:spcPts val="0"/>
              </a:spcBef>
            </a:pPr>
            <a:r>
              <a:rPr lang="en-US" sz="2400" b="1" dirty="0"/>
              <a:t>Dialog decision points are strategic opportunities</a:t>
            </a:r>
          </a:p>
          <a:p>
            <a:pPr lvl="1">
              <a:lnSpc>
                <a:spcPct val="120000"/>
              </a:lnSpc>
              <a:spcBef>
                <a:spcPts val="0"/>
              </a:spcBef>
              <a:buFont typeface="Calibri" panose="020F0502020204030204" pitchFamily="34" charset="0"/>
              <a:buChar char="–"/>
            </a:pPr>
            <a:r>
              <a:rPr lang="en-US" sz="1800" dirty="0"/>
              <a:t>A system response takes the dialog in a particular direction and we can make that direction count</a:t>
            </a:r>
          </a:p>
          <a:p>
            <a:pPr>
              <a:lnSpc>
                <a:spcPct val="120000"/>
              </a:lnSpc>
              <a:spcBef>
                <a:spcPts val="0"/>
              </a:spcBef>
            </a:pPr>
            <a:r>
              <a:rPr lang="en-US" sz="2400" b="1" dirty="0"/>
              <a:t>Dialog design is modular, not linear</a:t>
            </a:r>
          </a:p>
          <a:p>
            <a:pPr lvl="1">
              <a:lnSpc>
                <a:spcPct val="120000"/>
              </a:lnSpc>
              <a:spcBef>
                <a:spcPts val="0"/>
              </a:spcBef>
              <a:buFont typeface="Calibri" panose="020F0502020204030204" pitchFamily="34" charset="0"/>
              <a:buChar char="–"/>
            </a:pPr>
            <a:r>
              <a:rPr lang="en-US" sz="1800" dirty="0"/>
              <a:t>We multitask, our dialog systems need to as well</a:t>
            </a:r>
          </a:p>
          <a:p>
            <a:pPr lvl="1">
              <a:lnSpc>
                <a:spcPct val="120000"/>
              </a:lnSpc>
              <a:spcBef>
                <a:spcPts val="0"/>
              </a:spcBef>
              <a:buFont typeface="Calibri" panose="020F0502020204030204" pitchFamily="34" charset="0"/>
              <a:buChar char="–"/>
            </a:pPr>
            <a:r>
              <a:rPr lang="en-US" sz="1800" dirty="0"/>
              <a:t>The linear user interface design doc has to go</a:t>
            </a:r>
          </a:p>
          <a:p>
            <a:pPr>
              <a:lnSpc>
                <a:spcPct val="120000"/>
              </a:lnSpc>
              <a:spcBef>
                <a:spcPts val="0"/>
              </a:spcBef>
            </a:pPr>
            <a:r>
              <a:rPr lang="en-US" sz="2400" b="1" dirty="0"/>
              <a:t>Requirements cannot be separated from </a:t>
            </a:r>
            <a:r>
              <a:rPr lang="en-US" sz="2400" b="1" dirty="0" smtClean="0"/>
              <a:t>design</a:t>
            </a:r>
          </a:p>
          <a:p>
            <a:pPr lvl="1">
              <a:lnSpc>
                <a:spcPct val="120000"/>
              </a:lnSpc>
              <a:spcBef>
                <a:spcPts val="0"/>
              </a:spcBef>
              <a:buFont typeface="Calibri" panose="020F0502020204030204" pitchFamily="34" charset="0"/>
              <a:buChar char="–"/>
            </a:pPr>
            <a:r>
              <a:rPr lang="en-US" sz="1800" dirty="0" smtClean="0"/>
              <a:t>The </a:t>
            </a:r>
            <a:r>
              <a:rPr lang="en-US" sz="1800" dirty="0"/>
              <a:t>words, the visuals, the data representations, and dialog management are intimately connected</a:t>
            </a:r>
          </a:p>
        </p:txBody>
      </p:sp>
      <p:grpSp>
        <p:nvGrpSpPr>
          <p:cNvPr id="9" name="Group 8"/>
          <p:cNvGrpSpPr/>
          <p:nvPr/>
        </p:nvGrpSpPr>
        <p:grpSpPr>
          <a:xfrm>
            <a:off x="254001" y="4477035"/>
            <a:ext cx="7569199" cy="1879314"/>
            <a:chOff x="254001" y="4477035"/>
            <a:chExt cx="7569199" cy="1879314"/>
          </a:xfrm>
        </p:grpSpPr>
        <p:sp>
          <p:nvSpPr>
            <p:cNvPr id="7" name="Rectangle 6"/>
            <p:cNvSpPr/>
            <p:nvPr/>
          </p:nvSpPr>
          <p:spPr>
            <a:xfrm>
              <a:off x="254001" y="5334000"/>
              <a:ext cx="7569199" cy="1022349"/>
            </a:xfrm>
            <a:prstGeom prst="rect">
              <a:avLst/>
            </a:prstGeom>
            <a:solidFill>
              <a:schemeClr val="accent5">
                <a:lumMod val="20000"/>
                <a:lumOff val="80000"/>
              </a:schemeClr>
            </a:solidFill>
            <a:ln>
              <a:solidFill>
                <a:srgbClr val="0070C0"/>
              </a:solidFill>
            </a:ln>
          </p:spPr>
          <p:txBody>
            <a:bodyPr wrap="square">
              <a:noAutofit/>
            </a:bodyPr>
            <a:lstStyle/>
            <a:p>
              <a:r>
                <a:rPr lang="en-US" sz="2800" dirty="0" smtClean="0">
                  <a:solidFill>
                    <a:srgbClr val="0070C0"/>
                  </a:solidFill>
                </a:rPr>
                <a:t>Dialog cannot be done “After the fact”. The design cannot be separated from implementation</a:t>
              </a:r>
            </a:p>
            <a:p>
              <a:endParaRPr lang="en-US" sz="2000" dirty="0">
                <a:solidFill>
                  <a:srgbClr val="0070C0"/>
                </a:solidFill>
              </a:endParaRPr>
            </a:p>
          </p:txBody>
        </p:sp>
        <p:sp>
          <p:nvSpPr>
            <p:cNvPr id="8" name="Down Arrow 7"/>
            <p:cNvSpPr/>
            <p:nvPr/>
          </p:nvSpPr>
          <p:spPr>
            <a:xfrm>
              <a:off x="3372420" y="4477035"/>
              <a:ext cx="533400" cy="71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7581900" y="1690688"/>
            <a:ext cx="4114800" cy="3952875"/>
            <a:chOff x="7581900" y="1690688"/>
            <a:chExt cx="4114800" cy="3952875"/>
          </a:xfrm>
        </p:grpSpPr>
        <p:sp>
          <p:nvSpPr>
            <p:cNvPr id="10" name="Rectangle 9"/>
            <p:cNvSpPr/>
            <p:nvPr/>
          </p:nvSpPr>
          <p:spPr>
            <a:xfrm>
              <a:off x="8001000" y="3014960"/>
              <a:ext cx="3189912" cy="646331"/>
            </a:xfrm>
            <a:prstGeom prst="rect">
              <a:avLst/>
            </a:prstGeom>
          </p:spPr>
          <p:txBody>
            <a:bodyPr wrap="none">
              <a:spAutoFit/>
            </a:bodyPr>
            <a:lstStyle/>
            <a:p>
              <a:r>
                <a:rPr lang="en-US" dirty="0">
                  <a:solidFill>
                    <a:srgbClr val="0070C0"/>
                  </a:solidFill>
                </a:rPr>
                <a:t>&lt;add </a:t>
              </a:r>
              <a:r>
                <a:rPr lang="en-US" dirty="0" smtClean="0">
                  <a:solidFill>
                    <a:srgbClr val="0070C0"/>
                  </a:solidFill>
                </a:rPr>
                <a:t>a diagram or graphic</a:t>
              </a:r>
            </a:p>
            <a:p>
              <a:r>
                <a:rPr lang="en-US" dirty="0" smtClean="0">
                  <a:solidFill>
                    <a:srgbClr val="0070C0"/>
                  </a:solidFill>
                </a:rPr>
                <a:t>that illustrates the </a:t>
              </a:r>
              <a:r>
                <a:rPr lang="en-US" dirty="0">
                  <a:solidFill>
                    <a:srgbClr val="0070C0"/>
                  </a:solidFill>
                </a:rPr>
                <a:t>ramification&gt;</a:t>
              </a:r>
              <a:endParaRPr lang="en-US" dirty="0"/>
            </a:p>
          </p:txBody>
        </p:sp>
        <p:grpSp>
          <p:nvGrpSpPr>
            <p:cNvPr id="12" name="Group 11"/>
            <p:cNvGrpSpPr/>
            <p:nvPr/>
          </p:nvGrpSpPr>
          <p:grpSpPr>
            <a:xfrm>
              <a:off x="7581900" y="1690688"/>
              <a:ext cx="4114800" cy="3952875"/>
              <a:chOff x="7581900" y="1690688"/>
              <a:chExt cx="4114800" cy="3952875"/>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900" y="1690688"/>
                <a:ext cx="4114800" cy="3952875"/>
              </a:xfrm>
              <a:prstGeom prst="rect">
                <a:avLst/>
              </a:prstGeom>
            </p:spPr>
          </p:pic>
          <p:sp>
            <p:nvSpPr>
              <p:cNvPr id="15" name="Rectangle 14"/>
              <p:cNvSpPr/>
              <p:nvPr/>
            </p:nvSpPr>
            <p:spPr>
              <a:xfrm>
                <a:off x="8001000" y="1829802"/>
                <a:ext cx="3372655" cy="461665"/>
              </a:xfrm>
              <a:prstGeom prst="rect">
                <a:avLst/>
              </a:prstGeom>
            </p:spPr>
            <p:txBody>
              <a:bodyPr wrap="none">
                <a:spAutoFit/>
              </a:bodyPr>
              <a:lstStyle/>
              <a:p>
                <a:r>
                  <a:rPr lang="en-US" sz="2400" b="1" dirty="0">
                    <a:solidFill>
                      <a:srgbClr val="002060"/>
                    </a:solidFill>
                    <a:latin typeface="+mj-lt"/>
                  </a:rPr>
                  <a:t>What makes this difficult?</a:t>
                </a:r>
              </a:p>
            </p:txBody>
          </p:sp>
        </p:grpSp>
        <p:sp>
          <p:nvSpPr>
            <p:cNvPr id="16" name="Content Placeholder 7"/>
            <p:cNvSpPr txBox="1">
              <a:spLocks/>
            </p:cNvSpPr>
            <p:nvPr/>
          </p:nvSpPr>
          <p:spPr>
            <a:xfrm>
              <a:off x="8000999" y="2403475"/>
              <a:ext cx="3352801" cy="2788355"/>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solidFill>
                    <a:srgbClr val="002060"/>
                  </a:solidFill>
                  <a:latin typeface="+mj-lt"/>
                </a:rPr>
                <a:t>Silos</a:t>
              </a:r>
            </a:p>
            <a:p>
              <a:r>
                <a:rPr lang="en-US" sz="2000" dirty="0" smtClean="0">
                  <a:solidFill>
                    <a:srgbClr val="002060"/>
                  </a:solidFill>
                  <a:latin typeface="+mj-lt"/>
                </a:rPr>
                <a:t>The people that build the app, design the interface, and design the dialog all </a:t>
              </a:r>
            </a:p>
            <a:p>
              <a:pPr lvl="1"/>
              <a:r>
                <a:rPr lang="en-US" sz="1800" dirty="0" smtClean="0">
                  <a:solidFill>
                    <a:srgbClr val="002060"/>
                  </a:solidFill>
                  <a:latin typeface="+mj-lt"/>
                </a:rPr>
                <a:t>Work in different organizations</a:t>
              </a:r>
            </a:p>
            <a:p>
              <a:pPr lvl="1"/>
              <a:r>
                <a:rPr lang="en-US" sz="1800" dirty="0" smtClean="0">
                  <a:solidFill>
                    <a:srgbClr val="002060"/>
                  </a:solidFill>
                  <a:latin typeface="+mj-lt"/>
                </a:rPr>
                <a:t>Use different vocabularies</a:t>
              </a:r>
            </a:p>
          </p:txBody>
        </p:sp>
      </p:grpSp>
    </p:spTree>
    <p:extLst>
      <p:ext uri="{BB962C8B-B14F-4D97-AF65-F5344CB8AC3E}">
        <p14:creationId xmlns:p14="http://schemas.microsoft.com/office/powerpoint/2010/main" val="17677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2895600"/>
            <a:ext cx="10515600" cy="914401"/>
          </a:xfrm>
        </p:spPr>
        <p:txBody>
          <a:bodyPr/>
          <a:lstStyle/>
          <a:p>
            <a:r>
              <a:rPr lang="en-US" dirty="0" smtClean="0"/>
              <a:t>System Requirements</a:t>
            </a:r>
            <a:endParaRPr lang="en-US" dirty="0"/>
          </a:p>
        </p:txBody>
      </p:sp>
      <p:sp>
        <p:nvSpPr>
          <p:cNvPr id="3" name="Text Placeholder 2"/>
          <p:cNvSpPr>
            <a:spLocks noGrp="1"/>
          </p:cNvSpPr>
          <p:nvPr>
            <p:ph type="body" idx="1"/>
          </p:nvPr>
        </p:nvSpPr>
        <p:spPr>
          <a:xfrm>
            <a:off x="831850" y="4589463"/>
            <a:ext cx="10515600" cy="744537"/>
          </a:xfrm>
        </p:spPr>
        <p:txBody>
          <a:bodyPr>
            <a:normAutofit/>
          </a:bodyPr>
          <a:lstStyle/>
          <a:p>
            <a:pPr algn="r"/>
            <a:r>
              <a:rPr lang="en-US" sz="4000" dirty="0" smtClean="0"/>
              <a:t>What might we </a:t>
            </a:r>
            <a:r>
              <a:rPr lang="en-US" sz="4000" dirty="0" smtClean="0">
                <a:solidFill>
                  <a:schemeClr val="tx1"/>
                </a:solidFill>
              </a:rPr>
              <a:t>need</a:t>
            </a:r>
            <a:r>
              <a:rPr lang="en-US" sz="4000" dirty="0" smtClean="0"/>
              <a:t>?</a:t>
            </a:r>
            <a:endParaRPr lang="en-US" sz="4000" dirty="0"/>
          </a:p>
        </p:txBody>
      </p:sp>
      <p:sp>
        <p:nvSpPr>
          <p:cNvPr id="4" name="Date Placeholder 3"/>
          <p:cNvSpPr>
            <a:spLocks noGrp="1"/>
          </p:cNvSpPr>
          <p:nvPr>
            <p:ph type="dt" sz="half" idx="10"/>
          </p:nvPr>
        </p:nvSpPr>
        <p:spPr/>
        <p:txBody>
          <a:bodyPr/>
          <a:lstStyle/>
          <a:p>
            <a:r>
              <a:rPr lang="en-US" dirty="0"/>
              <a:t>April 20, 2015 Mobile Voice Conference</a:t>
            </a:r>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29</a:t>
            </a:fld>
            <a:endParaRPr lang="en-US"/>
          </a:p>
        </p:txBody>
      </p:sp>
      <p:sp>
        <p:nvSpPr>
          <p:cNvPr id="7" name="TextBox 6"/>
          <p:cNvSpPr txBox="1"/>
          <p:nvPr/>
        </p:nvSpPr>
        <p:spPr>
          <a:xfrm>
            <a:off x="0" y="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984250" y="3827463"/>
            <a:ext cx="10515600" cy="762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4400" b="1" dirty="0" smtClean="0"/>
              <a:t>One</a:t>
            </a:r>
            <a:r>
              <a:rPr lang="en-US" sz="4400" b="1" dirty="0" smtClean="0">
                <a:solidFill>
                  <a:schemeClr val="bg1">
                    <a:lumMod val="50000"/>
                  </a:schemeClr>
                </a:solidFill>
              </a:rPr>
              <a:t> possible approach</a:t>
            </a:r>
            <a:endParaRPr lang="en-US" sz="4400" b="1" dirty="0">
              <a:solidFill>
                <a:schemeClr val="bg1">
                  <a:lumMod val="50000"/>
                </a:schemeClr>
              </a:solidFill>
            </a:endParaRPr>
          </a:p>
        </p:txBody>
      </p:sp>
    </p:spTree>
    <p:extLst>
      <p:ext uri="{BB962C8B-B14F-4D97-AF65-F5344CB8AC3E}">
        <p14:creationId xmlns:p14="http://schemas.microsoft.com/office/powerpoint/2010/main" val="35769483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Turn in an Advanced Dialog</a:t>
            </a:r>
            <a:endParaRPr lang="en-US" dirty="0"/>
          </a:p>
        </p:txBody>
      </p:sp>
      <p:grpSp>
        <p:nvGrpSpPr>
          <p:cNvPr id="18" name="Group 17"/>
          <p:cNvGrpSpPr/>
          <p:nvPr/>
        </p:nvGrpSpPr>
        <p:grpSpPr>
          <a:xfrm>
            <a:off x="4191000" y="1650774"/>
            <a:ext cx="7162800" cy="1996646"/>
            <a:chOff x="4191000" y="1650774"/>
            <a:chExt cx="7162800" cy="1996646"/>
          </a:xfrm>
        </p:grpSpPr>
        <p:sp>
          <p:nvSpPr>
            <p:cNvPr id="5" name="TextBox 4"/>
            <p:cNvSpPr txBox="1"/>
            <p:nvPr/>
          </p:nvSpPr>
          <p:spPr>
            <a:xfrm>
              <a:off x="4191000" y="3124200"/>
              <a:ext cx="5757740" cy="523220"/>
            </a:xfrm>
            <a:prstGeom prst="rect">
              <a:avLst/>
            </a:prstGeom>
            <a:noFill/>
          </p:spPr>
          <p:txBody>
            <a:bodyPr wrap="square" rtlCol="0">
              <a:spAutoFit/>
            </a:bodyPr>
            <a:lstStyle/>
            <a:p>
              <a:r>
                <a:rPr lang="en-US" sz="2800" dirty="0" smtClean="0"/>
                <a:t>“But wait! Do I have enough</a:t>
              </a:r>
              <a:r>
                <a:rPr lang="en-US" sz="2800" dirty="0"/>
                <a:t> </a:t>
              </a:r>
              <a:r>
                <a:rPr lang="en-US" sz="2800" dirty="0" smtClean="0"/>
                <a:t>for this?”</a:t>
              </a:r>
              <a:endParaRPr lang="en-US" sz="2800" dirty="0"/>
            </a:p>
          </p:txBody>
        </p:sp>
        <p:sp>
          <p:nvSpPr>
            <p:cNvPr id="9" name="TextBox 8"/>
            <p:cNvSpPr txBox="1"/>
            <p:nvPr/>
          </p:nvSpPr>
          <p:spPr>
            <a:xfrm>
              <a:off x="9101260" y="1731102"/>
              <a:ext cx="2252540" cy="646331"/>
            </a:xfrm>
            <a:prstGeom prst="rect">
              <a:avLst/>
            </a:prstGeom>
            <a:noFill/>
          </p:spPr>
          <p:txBody>
            <a:bodyPr wrap="none" rtlCol="0">
              <a:spAutoFit/>
            </a:bodyPr>
            <a:lstStyle/>
            <a:p>
              <a:pPr marL="285750" indent="-285750">
                <a:buFont typeface="Arial" panose="020B0604020202020204" pitchFamily="34" charset="0"/>
                <a:buChar char="•"/>
              </a:pPr>
              <a:r>
                <a:rPr lang="en-US" i="1" dirty="0" smtClean="0">
                  <a:solidFill>
                    <a:srgbClr val="0070C0"/>
                  </a:solidFill>
                </a:rPr>
                <a:t>pronoun resolution</a:t>
              </a:r>
            </a:p>
            <a:p>
              <a:pPr marL="285750" indent="-285750">
                <a:buFont typeface="Arial" panose="020B0604020202020204" pitchFamily="34" charset="0"/>
                <a:buChar char="•"/>
              </a:pPr>
              <a:r>
                <a:rPr lang="en-US" i="1" dirty="0" smtClean="0">
                  <a:solidFill>
                    <a:srgbClr val="0070C0"/>
                  </a:solidFill>
                </a:rPr>
                <a:t>multimodal input</a:t>
              </a:r>
              <a:endParaRPr lang="en-US" i="1" dirty="0">
                <a:solidFill>
                  <a:srgbClr val="0070C0"/>
                </a:solidFill>
              </a:endParaRPr>
            </a:p>
          </p:txBody>
        </p:sp>
        <p:cxnSp>
          <p:nvCxnSpPr>
            <p:cNvPr id="11" name="Straight Arrow Connector 10"/>
            <p:cNvCxnSpPr>
              <a:stCxn id="9" idx="2"/>
            </p:cNvCxnSpPr>
            <p:nvPr/>
          </p:nvCxnSpPr>
          <p:spPr>
            <a:xfrm flipH="1">
              <a:off x="9220200" y="2377433"/>
              <a:ext cx="1007330" cy="822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73697" y="1650774"/>
              <a:ext cx="2109167" cy="923330"/>
            </a:xfrm>
            <a:prstGeom prst="rect">
              <a:avLst/>
            </a:prstGeom>
            <a:noFill/>
          </p:spPr>
          <p:txBody>
            <a:bodyPr wrap="none" rtlCol="0">
              <a:spAutoFit/>
            </a:bodyPr>
            <a:lstStyle/>
            <a:p>
              <a:pPr marL="285750" indent="-285750">
                <a:buFont typeface="Arial" panose="020B0604020202020204" pitchFamily="34" charset="0"/>
                <a:buChar char="•"/>
              </a:pPr>
              <a:r>
                <a:rPr lang="en-US" i="1" dirty="0" smtClean="0">
                  <a:solidFill>
                    <a:srgbClr val="0070C0"/>
                  </a:solidFill>
                </a:rPr>
                <a:t>discourse events</a:t>
              </a:r>
            </a:p>
            <a:p>
              <a:pPr marL="285750" indent="-285750">
                <a:buFont typeface="Arial" panose="020B0604020202020204" pitchFamily="34" charset="0"/>
                <a:buChar char="•"/>
              </a:pPr>
              <a:r>
                <a:rPr lang="en-US" i="1" dirty="0" smtClean="0">
                  <a:solidFill>
                    <a:srgbClr val="0070C0"/>
                  </a:solidFill>
                </a:rPr>
                <a:t>flexible topic flow</a:t>
              </a:r>
            </a:p>
            <a:p>
              <a:pPr marL="285750" indent="-285750">
                <a:buFont typeface="Arial" panose="020B0604020202020204" pitchFamily="34" charset="0"/>
                <a:buChar char="•"/>
              </a:pPr>
              <a:r>
                <a:rPr lang="en-US" i="1" dirty="0" smtClean="0">
                  <a:solidFill>
                    <a:srgbClr val="0070C0"/>
                  </a:solidFill>
                </a:rPr>
                <a:t>mixed initiative</a:t>
              </a:r>
              <a:endParaRPr lang="en-US" i="1" dirty="0">
                <a:solidFill>
                  <a:srgbClr val="0070C0"/>
                </a:solidFill>
              </a:endParaRPr>
            </a:p>
          </p:txBody>
        </p:sp>
        <p:cxnSp>
          <p:nvCxnSpPr>
            <p:cNvPr id="14" name="Straight Arrow Connector 13"/>
            <p:cNvCxnSpPr>
              <a:stCxn id="13" idx="2"/>
            </p:cNvCxnSpPr>
            <p:nvPr/>
          </p:nvCxnSpPr>
          <p:spPr>
            <a:xfrm flipH="1">
              <a:off x="5181600" y="2574104"/>
              <a:ext cx="846681" cy="626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Footer Placeholder 1"/>
          <p:cNvSpPr>
            <a:spLocks noGrp="1"/>
          </p:cNvSpPr>
          <p:nvPr>
            <p:ph type="ftr" sz="quarter" idx="11"/>
          </p:nvPr>
        </p:nvSpPr>
        <p:spPr/>
        <p:txBody>
          <a:bodyPr/>
          <a:lstStyle/>
          <a:p>
            <a:r>
              <a:rPr lang="en-US" smtClean="0"/>
              <a:t>Creating an Advanced Dialog Application</a:t>
            </a:r>
            <a:endParaRPr lang="en-US"/>
          </a:p>
        </p:txBody>
      </p:sp>
      <p:sp>
        <p:nvSpPr>
          <p:cNvPr id="3" name="Slide Number Placeholder 2"/>
          <p:cNvSpPr>
            <a:spLocks noGrp="1"/>
          </p:cNvSpPr>
          <p:nvPr>
            <p:ph type="sldNum" sz="quarter" idx="12"/>
          </p:nvPr>
        </p:nvSpPr>
        <p:spPr/>
        <p:txBody>
          <a:bodyPr/>
          <a:lstStyle/>
          <a:p>
            <a:fld id="{533200FA-CC72-40F1-A333-605CE3E81AB0}" type="slidenum">
              <a:rPr lang="en-US" smtClean="0"/>
              <a:pPr/>
              <a:t>3</a:t>
            </a:fld>
            <a:endParaRPr lang="en-US"/>
          </a:p>
        </p:txBody>
      </p:sp>
      <p:sp>
        <p:nvSpPr>
          <p:cNvPr id="10" name="Date Placeholder 9"/>
          <p:cNvSpPr>
            <a:spLocks noGrp="1"/>
          </p:cNvSpPr>
          <p:nvPr>
            <p:ph type="dt" sz="half" idx="10"/>
          </p:nvPr>
        </p:nvSpPr>
        <p:spPr/>
        <p:txBody>
          <a:bodyPr/>
          <a:lstStyle/>
          <a:p>
            <a:r>
              <a:rPr lang="en-US" dirty="0"/>
              <a:t>April 20, 2015 Mobile Voice Conference</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87" y="1731102"/>
            <a:ext cx="3427513" cy="240240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9248" y="3814305"/>
            <a:ext cx="3569221" cy="2377459"/>
          </a:xfrm>
          <a:prstGeom prst="rect">
            <a:avLst/>
          </a:prstGeom>
        </p:spPr>
      </p:pic>
      <p:grpSp>
        <p:nvGrpSpPr>
          <p:cNvPr id="7" name="Group 6"/>
          <p:cNvGrpSpPr/>
          <p:nvPr/>
        </p:nvGrpSpPr>
        <p:grpSpPr>
          <a:xfrm>
            <a:off x="1012518" y="4398639"/>
            <a:ext cx="6475779" cy="1898334"/>
            <a:chOff x="1012518" y="4398639"/>
            <a:chExt cx="6475779" cy="1898334"/>
          </a:xfrm>
        </p:grpSpPr>
        <p:grpSp>
          <p:nvGrpSpPr>
            <p:cNvPr id="17" name="Group 16"/>
            <p:cNvGrpSpPr/>
            <p:nvPr/>
          </p:nvGrpSpPr>
          <p:grpSpPr>
            <a:xfrm>
              <a:off x="1012518" y="5110461"/>
              <a:ext cx="3763108" cy="1186512"/>
              <a:chOff x="1012518" y="4829938"/>
              <a:chExt cx="3763108" cy="780377"/>
            </a:xfrm>
          </p:grpSpPr>
          <p:cxnSp>
            <p:nvCxnSpPr>
              <p:cNvPr id="21" name="Straight Arrow Connector 20"/>
              <p:cNvCxnSpPr/>
              <p:nvPr/>
            </p:nvCxnSpPr>
            <p:spPr>
              <a:xfrm flipV="1">
                <a:off x="3137660" y="4829938"/>
                <a:ext cx="1637966" cy="586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12518" y="5003035"/>
                <a:ext cx="2432654" cy="607280"/>
              </a:xfrm>
              <a:prstGeom prst="rect">
                <a:avLst/>
              </a:prstGeom>
              <a:noFill/>
            </p:spPr>
            <p:txBody>
              <a:bodyPr wrap="none" rtlCol="0">
                <a:spAutoFit/>
              </a:bodyPr>
              <a:lstStyle/>
              <a:p>
                <a:pPr marL="285750" indent="-285750">
                  <a:buFont typeface="Arial" panose="020B0604020202020204" pitchFamily="34" charset="0"/>
                  <a:buChar char="•"/>
                </a:pPr>
                <a:r>
                  <a:rPr lang="en-US" i="1" dirty="0">
                    <a:solidFill>
                      <a:srgbClr val="0070C0"/>
                    </a:solidFill>
                  </a:rPr>
                  <a:t>P</a:t>
                </a:r>
                <a:r>
                  <a:rPr lang="en-US" i="1" dirty="0" smtClean="0">
                    <a:solidFill>
                      <a:srgbClr val="0070C0"/>
                    </a:solidFill>
                  </a:rPr>
                  <a:t>ersonal information</a:t>
                </a:r>
              </a:p>
              <a:p>
                <a:pPr marL="285750" indent="-285750">
                  <a:buFont typeface="Arial" panose="020B0604020202020204" pitchFamily="34" charset="0"/>
                  <a:buChar char="•"/>
                </a:pPr>
                <a:r>
                  <a:rPr lang="en-US" i="1" dirty="0">
                    <a:solidFill>
                      <a:srgbClr val="0070C0"/>
                    </a:solidFill>
                  </a:rPr>
                  <a:t>P</a:t>
                </a:r>
                <a:r>
                  <a:rPr lang="en-US" i="1" dirty="0" smtClean="0">
                    <a:solidFill>
                      <a:srgbClr val="0070C0"/>
                    </a:solidFill>
                  </a:rPr>
                  <a:t>roblem solving</a:t>
                </a:r>
              </a:p>
              <a:p>
                <a:pPr marL="285750" indent="-285750">
                  <a:buFont typeface="Arial" panose="020B0604020202020204" pitchFamily="34" charset="0"/>
                  <a:buChar char="•"/>
                </a:pPr>
                <a:r>
                  <a:rPr lang="en-US" i="1" dirty="0" smtClean="0">
                    <a:solidFill>
                      <a:srgbClr val="0070C0"/>
                    </a:solidFill>
                  </a:rPr>
                  <a:t>Decision point</a:t>
                </a:r>
                <a:endParaRPr lang="en-US" i="1" dirty="0">
                  <a:solidFill>
                    <a:srgbClr val="0070C0"/>
                  </a:solidFill>
                </a:endParaRPr>
              </a:p>
            </p:txBody>
          </p:sp>
        </p:grpSp>
        <p:sp>
          <p:nvSpPr>
            <p:cNvPr id="19" name="TextBox 18"/>
            <p:cNvSpPr txBox="1"/>
            <p:nvPr/>
          </p:nvSpPr>
          <p:spPr>
            <a:xfrm rot="346094">
              <a:off x="1458194" y="4475584"/>
              <a:ext cx="5465612" cy="369332"/>
            </a:xfrm>
            <a:prstGeom prst="rect">
              <a:avLst/>
            </a:prstGeom>
            <a:noFill/>
          </p:spPr>
          <p:txBody>
            <a:bodyPr wrap="square" rtlCol="0">
              <a:spAutoFit/>
            </a:bodyPr>
            <a:lstStyle/>
            <a:p>
              <a:r>
                <a:rPr lang="en-US" dirty="0" smtClean="0">
                  <a:solidFill>
                    <a:schemeClr val="accent4">
                      <a:lumMod val="60000"/>
                      <a:lumOff val="40000"/>
                    </a:schemeClr>
                  </a:solidFill>
                </a:rPr>
                <a:t>“No, but I could show you some tops that are on sale.”</a:t>
              </a:r>
              <a:endParaRPr lang="en-US" dirty="0">
                <a:solidFill>
                  <a:schemeClr val="accent4">
                    <a:lumMod val="60000"/>
                    <a:lumOff val="40000"/>
                  </a:schemeClr>
                </a:solidFill>
              </a:endParaRPr>
            </a:p>
          </p:txBody>
        </p:sp>
        <p:sp>
          <p:nvSpPr>
            <p:cNvPr id="22" name="TextBox 21"/>
            <p:cNvSpPr txBox="1"/>
            <p:nvPr/>
          </p:nvSpPr>
          <p:spPr>
            <a:xfrm rot="21241313">
              <a:off x="1187706" y="4888154"/>
              <a:ext cx="6006587" cy="369332"/>
            </a:xfrm>
            <a:prstGeom prst="rect">
              <a:avLst/>
            </a:prstGeom>
            <a:noFill/>
          </p:spPr>
          <p:txBody>
            <a:bodyPr wrap="square" rtlCol="0">
              <a:spAutoFit/>
            </a:bodyPr>
            <a:lstStyle/>
            <a:p>
              <a:r>
                <a:rPr lang="en-US" dirty="0" smtClean="0">
                  <a:solidFill>
                    <a:schemeClr val="accent6">
                      <a:lumMod val="40000"/>
                      <a:lumOff val="60000"/>
                    </a:schemeClr>
                  </a:solidFill>
                </a:rPr>
                <a:t>“No, but there might be some promotions. Want to look?”</a:t>
              </a:r>
              <a:endParaRPr lang="en-US" dirty="0">
                <a:solidFill>
                  <a:schemeClr val="accent6">
                    <a:lumMod val="40000"/>
                    <a:lumOff val="60000"/>
                  </a:schemeClr>
                </a:solidFill>
              </a:endParaRPr>
            </a:p>
          </p:txBody>
        </p:sp>
        <p:sp>
          <p:nvSpPr>
            <p:cNvPr id="23" name="TextBox 22"/>
            <p:cNvSpPr txBox="1"/>
            <p:nvPr/>
          </p:nvSpPr>
          <p:spPr>
            <a:xfrm rot="266900">
              <a:off x="2459097" y="5005462"/>
              <a:ext cx="5029200" cy="369332"/>
            </a:xfrm>
            <a:prstGeom prst="rect">
              <a:avLst/>
            </a:prstGeom>
            <a:noFill/>
          </p:spPr>
          <p:txBody>
            <a:bodyPr wrap="square" rtlCol="0">
              <a:spAutoFit/>
            </a:bodyPr>
            <a:lstStyle/>
            <a:p>
              <a:r>
                <a:rPr lang="en-US" dirty="0" smtClean="0">
                  <a:solidFill>
                    <a:schemeClr val="accent2">
                      <a:lumMod val="60000"/>
                      <a:lumOff val="40000"/>
                    </a:schemeClr>
                  </a:solidFill>
                </a:rPr>
                <a:t>“You’re $8 over, want to change the budget?”</a:t>
              </a:r>
              <a:endParaRPr lang="en-US" dirty="0">
                <a:solidFill>
                  <a:schemeClr val="accent2">
                    <a:lumMod val="60000"/>
                    <a:lumOff val="40000"/>
                  </a:schemeClr>
                </a:solidFill>
              </a:endParaRPr>
            </a:p>
          </p:txBody>
        </p:sp>
        <p:sp>
          <p:nvSpPr>
            <p:cNvPr id="6" name="TextBox 5"/>
            <p:cNvSpPr txBox="1"/>
            <p:nvPr/>
          </p:nvSpPr>
          <p:spPr>
            <a:xfrm rot="21220352">
              <a:off x="2261490" y="4398639"/>
              <a:ext cx="5028270" cy="523220"/>
            </a:xfrm>
            <a:prstGeom prst="rect">
              <a:avLst/>
            </a:prstGeom>
            <a:noFill/>
          </p:spPr>
          <p:txBody>
            <a:bodyPr wrap="square" rtlCol="0">
              <a:spAutoFit/>
            </a:bodyPr>
            <a:lstStyle/>
            <a:p>
              <a:r>
                <a:rPr lang="en-US" sz="2800" dirty="0" smtClean="0"/>
                <a:t>“Not if you buy the suede jacket.”</a:t>
              </a:r>
              <a:endParaRPr lang="en-US" sz="4000" dirty="0"/>
            </a:p>
          </p:txBody>
        </p:sp>
      </p:grpSp>
    </p:spTree>
    <p:extLst>
      <p:ext uri="{BB962C8B-B14F-4D97-AF65-F5344CB8AC3E}">
        <p14:creationId xmlns:p14="http://schemas.microsoft.com/office/powerpoint/2010/main" val="38536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35075"/>
          </a:xfrm>
        </p:spPr>
        <p:txBody>
          <a:bodyPr>
            <a:normAutofit fontScale="90000"/>
          </a:bodyPr>
          <a:lstStyle/>
          <a:p>
            <a:pPr algn="ctr"/>
            <a:r>
              <a:rPr lang="en-US" sz="4900" b="1" dirty="0" smtClean="0"/>
              <a:t>System Requirements</a:t>
            </a:r>
            <a:r>
              <a:rPr lang="en-US" dirty="0" smtClean="0"/>
              <a:t/>
            </a:r>
            <a:br>
              <a:rPr lang="en-US" dirty="0" smtClean="0"/>
            </a:br>
            <a:r>
              <a:rPr lang="en-US" sz="4000" b="1" dirty="0" smtClean="0"/>
              <a:t>Issues: </a:t>
            </a:r>
            <a:r>
              <a:rPr lang="en-US" sz="3100" dirty="0" smtClean="0"/>
              <a:t>Latency, MM, Platform, Hardware and Services</a:t>
            </a:r>
            <a:endParaRPr lang="en-US" sz="3100" dirty="0"/>
          </a:p>
        </p:txBody>
      </p:sp>
      <p:sp>
        <p:nvSpPr>
          <p:cNvPr id="4" name="Content Placeholder 3"/>
          <p:cNvSpPr txBox="1">
            <a:spLocks noGrp="1"/>
          </p:cNvSpPr>
          <p:nvPr>
            <p:ph idx="1"/>
          </p:nvPr>
        </p:nvSpPr>
        <p:spPr>
          <a:xfrm>
            <a:off x="859809" y="1690688"/>
            <a:ext cx="10515600" cy="4869693"/>
          </a:xfrm>
        </p:spPr>
        <p:txBody>
          <a:bodyPr>
            <a:normAutofit fontScale="77500" lnSpcReduction="20000"/>
          </a:bodyPr>
          <a:lstStyle/>
          <a:p>
            <a:r>
              <a:rPr lang="en-US" dirty="0" smtClean="0"/>
              <a:t>Input</a:t>
            </a:r>
          </a:p>
          <a:p>
            <a:pPr lvl="1"/>
            <a:r>
              <a:rPr lang="en-US" sz="2600" b="1" dirty="0" smtClean="0"/>
              <a:t>Speech[ASR]</a:t>
            </a:r>
            <a:r>
              <a:rPr lang="en-US" dirty="0" smtClean="0"/>
              <a:t> -&gt; Semantics[NLU] -&gt; Dialog[</a:t>
            </a:r>
            <a:r>
              <a:rPr lang="en-US" b="1" dirty="0" smtClean="0"/>
              <a:t>C</a:t>
            </a:r>
            <a:r>
              <a:rPr lang="en-US" dirty="0" smtClean="0"/>
              <a:t>onversation </a:t>
            </a:r>
            <a:r>
              <a:rPr lang="en-US" b="1" dirty="0" smtClean="0"/>
              <a:t>M</a:t>
            </a:r>
            <a:r>
              <a:rPr lang="en-US" dirty="0" smtClean="0"/>
              <a:t>anagement] </a:t>
            </a:r>
          </a:p>
          <a:p>
            <a:pPr lvl="1"/>
            <a:r>
              <a:rPr lang="en-US" sz="2600" b="1" dirty="0" smtClean="0"/>
              <a:t>Touch[deictic, gesture] </a:t>
            </a:r>
            <a:r>
              <a:rPr lang="en-US" dirty="0" smtClean="0"/>
              <a:t>-&gt; Semantics[contextual] -&gt; Dialog[CM] -&gt; </a:t>
            </a:r>
            <a:r>
              <a:rPr lang="en-US" dirty="0" err="1" smtClean="0"/>
              <a:t>Resp</a:t>
            </a:r>
            <a:r>
              <a:rPr lang="en-US" dirty="0" smtClean="0"/>
              <a:t>[TTS</a:t>
            </a:r>
            <a:r>
              <a:rPr lang="en-US" dirty="0"/>
              <a:t>, Display</a:t>
            </a:r>
            <a:r>
              <a:rPr lang="en-US" dirty="0" smtClean="0"/>
              <a:t>]</a:t>
            </a:r>
          </a:p>
          <a:p>
            <a:pPr lvl="1"/>
            <a:r>
              <a:rPr lang="en-US" dirty="0" smtClean="0"/>
              <a:t>Is it </a:t>
            </a:r>
            <a:r>
              <a:rPr lang="en-US" b="1" dirty="0" smtClean="0"/>
              <a:t>Platform</a:t>
            </a:r>
            <a:r>
              <a:rPr lang="en-US" dirty="0" smtClean="0"/>
              <a:t> provided? </a:t>
            </a:r>
            <a:r>
              <a:rPr lang="en-US" dirty="0"/>
              <a:t>3</a:t>
            </a:r>
            <a:r>
              <a:rPr lang="en-US" baseline="30000" dirty="0"/>
              <a:t>rd</a:t>
            </a:r>
            <a:r>
              <a:rPr lang="en-US" dirty="0"/>
              <a:t> </a:t>
            </a:r>
            <a:r>
              <a:rPr lang="en-US" dirty="0" smtClean="0"/>
              <a:t>party? Stream? Batch? …</a:t>
            </a:r>
          </a:p>
          <a:p>
            <a:r>
              <a:rPr lang="en-US" dirty="0" smtClean="0"/>
              <a:t>Process</a:t>
            </a:r>
          </a:p>
          <a:p>
            <a:pPr lvl="1"/>
            <a:r>
              <a:rPr lang="en-US" sz="2800" b="1" dirty="0" smtClean="0"/>
              <a:t>Semantics[Understand] </a:t>
            </a:r>
            <a:r>
              <a:rPr lang="en-US" dirty="0" smtClean="0"/>
              <a:t>NLP/NLU, Context, Relevance, Appropriateness</a:t>
            </a:r>
          </a:p>
          <a:p>
            <a:pPr lvl="1"/>
            <a:r>
              <a:rPr lang="en-US" sz="2800" b="1" dirty="0" smtClean="0"/>
              <a:t>Dialog</a:t>
            </a:r>
            <a:r>
              <a:rPr lang="en-US" sz="2800" dirty="0" smtClean="0"/>
              <a:t> </a:t>
            </a:r>
            <a:r>
              <a:rPr lang="en-US" dirty="0" smtClean="0"/>
              <a:t>Conversation </a:t>
            </a:r>
            <a:r>
              <a:rPr lang="en-US" dirty="0"/>
              <a:t>Management: </a:t>
            </a:r>
            <a:r>
              <a:rPr lang="en-US" dirty="0" smtClean="0"/>
              <a:t>Declarative, </a:t>
            </a:r>
            <a:r>
              <a:rPr lang="en-US" dirty="0"/>
              <a:t>OO, platform </a:t>
            </a:r>
            <a:r>
              <a:rPr lang="en-US" dirty="0" smtClean="0"/>
              <a:t>agnostic, MM integration</a:t>
            </a:r>
            <a:endParaRPr lang="en-US" dirty="0"/>
          </a:p>
          <a:p>
            <a:pPr lvl="1"/>
            <a:r>
              <a:rPr lang="en-US" sz="2800" b="1" dirty="0" smtClean="0"/>
              <a:t>Data</a:t>
            </a:r>
            <a:endParaRPr lang="en-US" sz="2800" dirty="0"/>
          </a:p>
          <a:p>
            <a:pPr lvl="2"/>
            <a:r>
              <a:rPr lang="en-US" dirty="0" smtClean="0"/>
              <a:t>Contextual[anaphora, previous action]</a:t>
            </a:r>
          </a:p>
          <a:p>
            <a:pPr lvl="2"/>
            <a:r>
              <a:rPr lang="en-US" dirty="0" smtClean="0"/>
              <a:t>DB[catalog, cart, budget] select, sort; </a:t>
            </a:r>
            <a:r>
              <a:rPr lang="en-US" dirty="0" err="1" smtClean="0"/>
              <a:t>RESTful</a:t>
            </a:r>
            <a:r>
              <a:rPr lang="en-US" dirty="0" smtClean="0"/>
              <a:t> API</a:t>
            </a:r>
          </a:p>
          <a:p>
            <a:pPr lvl="1"/>
            <a:r>
              <a:rPr lang="en-US" sz="2600" b="1" dirty="0" smtClean="0"/>
              <a:t>Scope </a:t>
            </a:r>
            <a:r>
              <a:rPr lang="en-US" sz="2600" dirty="0" smtClean="0"/>
              <a:t>Single/Multi store? Relationship span? Linguistic register? …</a:t>
            </a:r>
            <a:endParaRPr lang="en-US" sz="2600" dirty="0"/>
          </a:p>
          <a:p>
            <a:r>
              <a:rPr lang="en-US" dirty="0"/>
              <a:t>Output</a:t>
            </a:r>
          </a:p>
          <a:p>
            <a:pPr marL="685800" lvl="2">
              <a:spcBef>
                <a:spcPts val="1000"/>
              </a:spcBef>
            </a:pPr>
            <a:r>
              <a:rPr lang="en-US" sz="2600" b="1" dirty="0"/>
              <a:t>Response Modes[TTS, audio, video, images, text, vibration, etc.] </a:t>
            </a:r>
            <a:r>
              <a:rPr lang="en-US" sz="2600" dirty="0"/>
              <a:t>Quality vs. </a:t>
            </a:r>
            <a:r>
              <a:rPr lang="en-US" sz="2600" dirty="0" smtClean="0"/>
              <a:t>speed/cost</a:t>
            </a:r>
          </a:p>
          <a:p>
            <a:r>
              <a:rPr lang="en-US" dirty="0" smtClean="0"/>
              <a:t>Performance</a:t>
            </a:r>
            <a:endParaRPr lang="en-US" dirty="0"/>
          </a:p>
          <a:p>
            <a:pPr marL="685800" lvl="2">
              <a:spcBef>
                <a:spcPts val="1000"/>
              </a:spcBef>
            </a:pPr>
            <a:r>
              <a:rPr lang="en-US" sz="2600" b="1" dirty="0" smtClean="0"/>
              <a:t>Time[sub-second cycle time e.g. “end of speech” to “display of item”]</a:t>
            </a:r>
            <a:endParaRPr lang="en-US" sz="2600" b="1" dirty="0"/>
          </a:p>
          <a:p>
            <a:endParaRPr lang="en-US" dirty="0" smtClean="0"/>
          </a:p>
          <a:p>
            <a:endParaRPr lang="en-US" dirty="0"/>
          </a:p>
        </p:txBody>
      </p:sp>
    </p:spTree>
    <p:extLst>
      <p:ext uri="{BB962C8B-B14F-4D97-AF65-F5344CB8AC3E}">
        <p14:creationId xmlns:p14="http://schemas.microsoft.com/office/powerpoint/2010/main" val="33025160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A Functional Prototype</a:t>
            </a:r>
            <a:endParaRPr lang="en-US" dirty="0"/>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3" name="Footer Placeholder 2"/>
          <p:cNvSpPr>
            <a:spLocks noGrp="1"/>
          </p:cNvSpPr>
          <p:nvPr>
            <p:ph type="ftr" sz="quarter" idx="11"/>
          </p:nvPr>
        </p:nvSpPr>
        <p:spPr/>
        <p:txBody>
          <a:bodyPr/>
          <a:lstStyle/>
          <a:p>
            <a:r>
              <a:rPr lang="en-US" dirty="0" smtClean="0"/>
              <a:t>Creating an Advanced Dialog Application</a:t>
            </a:r>
            <a:endParaRPr lang="en-US" dirty="0"/>
          </a:p>
        </p:txBody>
      </p:sp>
      <p:sp>
        <p:nvSpPr>
          <p:cNvPr id="5" name="Slide Number Placeholder 4"/>
          <p:cNvSpPr>
            <a:spLocks noGrp="1"/>
          </p:cNvSpPr>
          <p:nvPr>
            <p:ph type="sldNum" sz="quarter" idx="12"/>
          </p:nvPr>
        </p:nvSpPr>
        <p:spPr/>
        <p:txBody>
          <a:bodyPr/>
          <a:lstStyle/>
          <a:p>
            <a:fld id="{533200FA-CC72-40F1-A333-605CE3E81AB0}" type="slidenum">
              <a:rPr lang="en-US" smtClean="0"/>
              <a:pPr/>
              <a:t>31</a:t>
            </a:fld>
            <a:endParaRPr lang="en-US" dirty="0"/>
          </a:p>
        </p:txBody>
      </p:sp>
      <p:pic>
        <p:nvPicPr>
          <p:cNvPr id="8" name="V1_Final.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76400" y="1301464"/>
            <a:ext cx="8667750" cy="4875499"/>
          </a:xfrm>
        </p:spPr>
      </p:pic>
    </p:spTree>
    <p:extLst>
      <p:ext uri="{BB962C8B-B14F-4D97-AF65-F5344CB8AC3E}">
        <p14:creationId xmlns:p14="http://schemas.microsoft.com/office/powerpoint/2010/main" val="2483237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891" y="4051807"/>
            <a:ext cx="1345249" cy="1124224"/>
          </a:xfrm>
          <a:prstGeom prst="rect">
            <a:avLst/>
          </a:prstGeom>
        </p:spPr>
      </p:pic>
      <p:sp>
        <p:nvSpPr>
          <p:cNvPr id="2" name="Title 1"/>
          <p:cNvSpPr>
            <a:spLocks noGrp="1"/>
          </p:cNvSpPr>
          <p:nvPr>
            <p:ph type="title"/>
          </p:nvPr>
        </p:nvSpPr>
        <p:spPr/>
        <p:txBody>
          <a:bodyPr/>
          <a:lstStyle/>
          <a:p>
            <a:pPr algn="ctr"/>
            <a:r>
              <a:rPr lang="en-US" dirty="0" smtClean="0"/>
              <a:t>This Implementation: </a:t>
            </a:r>
            <a:r>
              <a:rPr lang="en-US" b="1" dirty="0" smtClean="0"/>
              <a:t>Tech and Tools</a:t>
            </a:r>
            <a:br>
              <a:rPr lang="en-US" b="1" dirty="0" smtClean="0"/>
            </a:br>
            <a:r>
              <a:rPr lang="en-US" sz="3200" b="1" dirty="0" smtClean="0"/>
              <a:t>[Things used for this prototype]</a:t>
            </a:r>
            <a:endParaRPr lang="en-US" sz="3200" b="1" dirty="0"/>
          </a:p>
        </p:txBody>
      </p:sp>
      <p:sp>
        <p:nvSpPr>
          <p:cNvPr id="4" name="Content Placeholder 3"/>
          <p:cNvSpPr txBox="1">
            <a:spLocks noGrp="1"/>
          </p:cNvSpPr>
          <p:nvPr>
            <p:ph idx="1"/>
          </p:nvPr>
        </p:nvSpPr>
        <p:spPr>
          <a:xfrm>
            <a:off x="2743200" y="1869224"/>
            <a:ext cx="8229600" cy="4651375"/>
          </a:xfrm>
        </p:spPr>
        <p:txBody>
          <a:bodyPr>
            <a:normAutofit fontScale="92500" lnSpcReduction="20000"/>
          </a:bodyPr>
          <a:lstStyle/>
          <a:p>
            <a:r>
              <a:rPr lang="en-US" dirty="0" smtClean="0"/>
              <a:t>Platform:</a:t>
            </a:r>
          </a:p>
          <a:p>
            <a:pPr lvl="1"/>
            <a:r>
              <a:rPr lang="en-US" dirty="0" smtClean="0"/>
              <a:t>Android [phone, tablet]</a:t>
            </a:r>
          </a:p>
          <a:p>
            <a:pPr lvl="2"/>
            <a:r>
              <a:rPr lang="en-US" dirty="0" smtClean="0"/>
              <a:t>Speech [Google cloud </a:t>
            </a:r>
            <a:r>
              <a:rPr lang="en-US" b="1" dirty="0" smtClean="0"/>
              <a:t>ASR</a:t>
            </a:r>
            <a:r>
              <a:rPr lang="en-US" dirty="0" smtClean="0"/>
              <a:t>, device based TTS]</a:t>
            </a:r>
          </a:p>
          <a:p>
            <a:pPr lvl="2"/>
            <a:r>
              <a:rPr lang="en-US" dirty="0" smtClean="0"/>
              <a:t>ejTalk Android client, </a:t>
            </a:r>
            <a:r>
              <a:rPr lang="en-US" b="1" dirty="0" smtClean="0"/>
              <a:t>MIT AI2</a:t>
            </a:r>
            <a:r>
              <a:rPr lang="en-US" dirty="0" smtClean="0"/>
              <a:t> based</a:t>
            </a:r>
            <a:r>
              <a:rPr lang="en-US" dirty="0"/>
              <a:t> </a:t>
            </a:r>
            <a:r>
              <a:rPr lang="en-US" dirty="0" smtClean="0"/>
              <a:t>[browser-like UI]</a:t>
            </a:r>
          </a:p>
          <a:p>
            <a:pPr lvl="2"/>
            <a:r>
              <a:rPr lang="en-US" b="1" dirty="0" smtClean="0"/>
              <a:t>C</a:t>
            </a:r>
            <a:r>
              <a:rPr lang="en-US" dirty="0" smtClean="0"/>
              <a:t>onversation </a:t>
            </a:r>
            <a:r>
              <a:rPr lang="en-US" b="1" dirty="0" smtClean="0"/>
              <a:t>M</a:t>
            </a:r>
            <a:r>
              <a:rPr lang="en-US" dirty="0" smtClean="0"/>
              <a:t>anagement in the </a:t>
            </a:r>
            <a:r>
              <a:rPr lang="en-US" b="1" dirty="0" smtClean="0"/>
              <a:t>cloud engine</a:t>
            </a:r>
          </a:p>
          <a:p>
            <a:r>
              <a:rPr lang="en-US" dirty="0" smtClean="0"/>
              <a:t>Data Access (cart, catalog, financial, images)</a:t>
            </a:r>
          </a:p>
          <a:p>
            <a:pPr lvl="1"/>
            <a:r>
              <a:rPr lang="en-US" dirty="0" smtClean="0"/>
              <a:t>XML database suitable for direct/built-in ejTalk access</a:t>
            </a:r>
          </a:p>
          <a:p>
            <a:r>
              <a:rPr lang="en-US" dirty="0" smtClean="0"/>
              <a:t>Interaction Scope (store, product type, anything)</a:t>
            </a:r>
          </a:p>
          <a:p>
            <a:pPr lvl="1"/>
            <a:r>
              <a:rPr lang="en-US" dirty="0" smtClean="0"/>
              <a:t>Single clothing/accessory </a:t>
            </a:r>
            <a:r>
              <a:rPr lang="en-US" b="1" dirty="0" smtClean="0"/>
              <a:t>online store </a:t>
            </a:r>
            <a:r>
              <a:rPr lang="en-US" dirty="0" smtClean="0"/>
              <a:t>selling women’s apparel</a:t>
            </a:r>
          </a:p>
          <a:p>
            <a:pPr lvl="1"/>
            <a:r>
              <a:rPr lang="en-US" dirty="0" smtClean="0"/>
              <a:t>Focus on the “Wait, do I have enough for this?” turn </a:t>
            </a:r>
          </a:p>
          <a:p>
            <a:r>
              <a:rPr lang="en-US" dirty="0" smtClean="0"/>
              <a:t>Dialog Design Formalism: </a:t>
            </a:r>
            <a:r>
              <a:rPr lang="en-US" sz="2400" dirty="0" smtClean="0"/>
              <a:t>ejTalk engine</a:t>
            </a:r>
            <a:endParaRPr lang="en-US" dirty="0" smtClean="0"/>
          </a:p>
          <a:p>
            <a:pPr lvl="2"/>
            <a:r>
              <a:rPr lang="en-US" dirty="0" smtClean="0"/>
              <a:t>Graphic and text-based </a:t>
            </a:r>
            <a:r>
              <a:rPr lang="en-US" b="1" dirty="0" smtClean="0"/>
              <a:t>Declarative</a:t>
            </a:r>
            <a:r>
              <a:rPr lang="en-US" dirty="0" smtClean="0"/>
              <a:t> development tool</a:t>
            </a:r>
          </a:p>
          <a:p>
            <a:pPr lvl="2"/>
            <a:r>
              <a:rPr lang="en-US" b="1" dirty="0"/>
              <a:t>Encapsulate</a:t>
            </a:r>
            <a:r>
              <a:rPr lang="en-US" dirty="0"/>
              <a:t> the </a:t>
            </a:r>
            <a:r>
              <a:rPr lang="en-US" dirty="0" smtClean="0"/>
              <a:t>Speech, NLU, tactile I/O, context, </a:t>
            </a:r>
            <a:r>
              <a:rPr lang="en-US" dirty="0" err="1" smtClean="0"/>
              <a:t>db</a:t>
            </a:r>
            <a:r>
              <a:rPr lang="en-US" dirty="0" smtClean="0"/>
              <a:t>, etc. elements</a:t>
            </a:r>
          </a:p>
          <a:p>
            <a:pPr lvl="2"/>
            <a:r>
              <a:rPr lang="en-US" b="1" dirty="0" smtClean="0"/>
              <a:t>Runtime</a:t>
            </a:r>
            <a:r>
              <a:rPr lang="en-US" dirty="0" smtClean="0"/>
              <a:t> interpretation/execution of the language</a:t>
            </a:r>
          </a:p>
          <a:p>
            <a:endParaRPr lang="en-US" dirty="0" smtClean="0"/>
          </a:p>
          <a:p>
            <a:pPr marL="0" indent="0">
              <a:buNone/>
            </a:pPr>
            <a:endParaRPr lang="en-US" dirty="0" smtClean="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201" y="5881686"/>
            <a:ext cx="1409700" cy="4381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38" y="5176031"/>
            <a:ext cx="2284863" cy="95202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200" y="1445603"/>
            <a:ext cx="1844976" cy="84724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19" y="1650149"/>
            <a:ext cx="1409700" cy="4381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587" y="1086039"/>
            <a:ext cx="2769613" cy="71912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4538" y="3910861"/>
            <a:ext cx="1129759" cy="95345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589" y="2615268"/>
            <a:ext cx="1143000" cy="18288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6000" y="2088299"/>
            <a:ext cx="1676400" cy="1470074"/>
          </a:xfrm>
          <a:prstGeom prst="rect">
            <a:avLst/>
          </a:prstGeom>
        </p:spPr>
      </p:pic>
      <p:sp>
        <p:nvSpPr>
          <p:cNvPr id="14" name="Date Placeholder 5"/>
          <p:cNvSpPr>
            <a:spLocks noGrp="1"/>
          </p:cNvSpPr>
          <p:nvPr>
            <p:ph type="dt" sz="half" idx="10"/>
          </p:nvPr>
        </p:nvSpPr>
        <p:spPr>
          <a:xfrm>
            <a:off x="838200" y="6356350"/>
            <a:ext cx="2743200" cy="365125"/>
          </a:xfrm>
        </p:spPr>
        <p:txBody>
          <a:bodyPr/>
          <a:lstStyle/>
          <a:p>
            <a:r>
              <a:rPr lang="en-US" dirty="0"/>
              <a:t>April 20, 2015 Mobile Voice Conference</a:t>
            </a:r>
          </a:p>
        </p:txBody>
      </p:sp>
      <p:sp>
        <p:nvSpPr>
          <p:cNvPr id="15" name="Footer Placeholder 2"/>
          <p:cNvSpPr>
            <a:spLocks noGrp="1"/>
          </p:cNvSpPr>
          <p:nvPr>
            <p:ph type="ftr" sz="quarter" idx="11"/>
          </p:nvPr>
        </p:nvSpPr>
        <p:spPr>
          <a:xfrm>
            <a:off x="4038600" y="6356350"/>
            <a:ext cx="4114800" cy="365125"/>
          </a:xfrm>
        </p:spPr>
        <p:txBody>
          <a:bodyPr/>
          <a:lstStyle/>
          <a:p>
            <a:r>
              <a:rPr lang="en-US" dirty="0" smtClean="0"/>
              <a:t>Creating an Advanced Dialog Application</a:t>
            </a:r>
            <a:endParaRPr lang="en-US" dirty="0"/>
          </a:p>
        </p:txBody>
      </p:sp>
      <p:sp>
        <p:nvSpPr>
          <p:cNvPr id="16" name="Slide Number Placeholder 4"/>
          <p:cNvSpPr>
            <a:spLocks noGrp="1"/>
          </p:cNvSpPr>
          <p:nvPr>
            <p:ph type="sldNum" sz="quarter" idx="12"/>
          </p:nvPr>
        </p:nvSpPr>
        <p:spPr>
          <a:xfrm>
            <a:off x="8610600" y="6356350"/>
            <a:ext cx="2743200" cy="365125"/>
          </a:xfrm>
        </p:spPr>
        <p:txBody>
          <a:bodyPr/>
          <a:lstStyle/>
          <a:p>
            <a:fld id="{533200FA-CC72-40F1-A333-605CE3E81AB0}" type="slidenum">
              <a:rPr lang="en-US" smtClean="0"/>
              <a:pPr/>
              <a:t>32</a:t>
            </a:fld>
            <a:endParaRPr lang="en-US" dirty="0"/>
          </a:p>
        </p:txBody>
      </p:sp>
    </p:spTree>
    <p:extLst>
      <p:ext uri="{BB962C8B-B14F-4D97-AF65-F5344CB8AC3E}">
        <p14:creationId xmlns:p14="http://schemas.microsoft.com/office/powerpoint/2010/main" val="4002021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1675"/>
          </a:xfrm>
        </p:spPr>
        <p:txBody>
          <a:bodyPr/>
          <a:lstStyle/>
          <a:p>
            <a:r>
              <a:rPr lang="en-US" b="1" dirty="0" smtClean="0"/>
              <a:t>The Client Side</a:t>
            </a:r>
            <a:endParaRPr lang="en-US" b="1" dirty="0"/>
          </a:p>
        </p:txBody>
      </p:sp>
      <p:sp>
        <p:nvSpPr>
          <p:cNvPr id="3" name="Content Placeholder 2"/>
          <p:cNvSpPr>
            <a:spLocks noGrp="1"/>
          </p:cNvSpPr>
          <p:nvPr>
            <p:ph idx="1"/>
          </p:nvPr>
        </p:nvSpPr>
        <p:spPr>
          <a:xfrm>
            <a:off x="3429000" y="1825625"/>
            <a:ext cx="7924800" cy="4351338"/>
          </a:xfrm>
        </p:spPr>
        <p:txBody>
          <a:bodyPr/>
          <a:lstStyle/>
          <a:p>
            <a:r>
              <a:rPr lang="en-US" dirty="0" smtClean="0"/>
              <a:t>AI2 [MIT </a:t>
            </a:r>
            <a:r>
              <a:rPr lang="en-US" dirty="0" err="1" smtClean="0"/>
              <a:t>AppInventor</a:t>
            </a:r>
            <a:r>
              <a:rPr lang="en-US" dirty="0"/>
              <a:t> </a:t>
            </a:r>
            <a:r>
              <a:rPr lang="en-US" dirty="0" smtClean="0"/>
              <a:t>2]</a:t>
            </a:r>
          </a:p>
          <a:p>
            <a:pPr lvl="1"/>
            <a:r>
              <a:rPr lang="en-US" dirty="0" smtClean="0"/>
              <a:t>Manage input/output technologies</a:t>
            </a:r>
          </a:p>
          <a:p>
            <a:pPr lvl="1"/>
            <a:r>
              <a:rPr lang="en-US" dirty="0" smtClean="0"/>
              <a:t>Pack inputs &amp; transmit to cloud engine</a:t>
            </a:r>
          </a:p>
          <a:p>
            <a:pPr lvl="1"/>
            <a:r>
              <a:rPr lang="en-US" dirty="0" smtClean="0"/>
              <a:t>Unpack responses from cloud &amp; present to user</a:t>
            </a:r>
          </a:p>
          <a:p>
            <a:r>
              <a:rPr lang="en-US" dirty="0"/>
              <a:t>Detect touch input [via AI2 HTML]</a:t>
            </a:r>
          </a:p>
          <a:p>
            <a:r>
              <a:rPr lang="en-US" dirty="0" smtClean="0"/>
              <a:t>Process speech input</a:t>
            </a:r>
          </a:p>
          <a:p>
            <a:pPr lvl="1"/>
            <a:r>
              <a:rPr lang="en-US" dirty="0" smtClean="0"/>
              <a:t>Start/Stop cloud ASR</a:t>
            </a:r>
          </a:p>
          <a:p>
            <a:pPr lvl="1"/>
            <a:r>
              <a:rPr lang="en-US" dirty="0" smtClean="0"/>
              <a:t>Gather utterance result</a:t>
            </a:r>
          </a:p>
          <a:p>
            <a:r>
              <a:rPr lang="en-US" dirty="0" smtClean="0"/>
              <a:t>Present responses to TTS, HTML display, sound, etc.</a:t>
            </a:r>
          </a:p>
          <a:p>
            <a:pPr lvl="1"/>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088299"/>
            <a:ext cx="1409700" cy="438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61" y="1588246"/>
            <a:ext cx="2769613" cy="7191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31" y="4267200"/>
            <a:ext cx="1844976" cy="84724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7715" y="2667000"/>
            <a:ext cx="1129759" cy="95345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562600"/>
            <a:ext cx="2769613" cy="719128"/>
          </a:xfrm>
          <a:prstGeom prst="rect">
            <a:avLst/>
          </a:prstGeom>
        </p:spPr>
      </p:pic>
      <p:sp>
        <p:nvSpPr>
          <p:cNvPr id="10" name="Date Placeholder 5"/>
          <p:cNvSpPr>
            <a:spLocks noGrp="1"/>
          </p:cNvSpPr>
          <p:nvPr>
            <p:ph type="dt" sz="half" idx="10"/>
          </p:nvPr>
        </p:nvSpPr>
        <p:spPr>
          <a:xfrm>
            <a:off x="838200" y="6356350"/>
            <a:ext cx="2743200" cy="365125"/>
          </a:xfrm>
        </p:spPr>
        <p:txBody>
          <a:bodyPr/>
          <a:lstStyle/>
          <a:p>
            <a:r>
              <a:rPr lang="en-US" dirty="0"/>
              <a:t>April 20, 2015 Mobile Voice Conference</a:t>
            </a:r>
          </a:p>
        </p:txBody>
      </p:sp>
      <p:sp>
        <p:nvSpPr>
          <p:cNvPr id="11" name="Footer Placeholder 2"/>
          <p:cNvSpPr>
            <a:spLocks noGrp="1"/>
          </p:cNvSpPr>
          <p:nvPr>
            <p:ph type="ftr" sz="quarter" idx="11"/>
          </p:nvPr>
        </p:nvSpPr>
        <p:spPr>
          <a:xfrm>
            <a:off x="4038600" y="6356350"/>
            <a:ext cx="4114800" cy="365125"/>
          </a:xfrm>
        </p:spPr>
        <p:txBody>
          <a:bodyPr/>
          <a:lstStyle/>
          <a:p>
            <a:r>
              <a:rPr lang="en-US" dirty="0" smtClean="0"/>
              <a:t>Creating an Advanced Dialog Application</a:t>
            </a:r>
            <a:endParaRPr lang="en-US" dirty="0"/>
          </a:p>
        </p:txBody>
      </p:sp>
      <p:sp>
        <p:nvSpPr>
          <p:cNvPr id="12" name="Slide Number Placeholder 4"/>
          <p:cNvSpPr>
            <a:spLocks noGrp="1"/>
          </p:cNvSpPr>
          <p:nvPr>
            <p:ph type="sldNum" sz="quarter" idx="12"/>
          </p:nvPr>
        </p:nvSpPr>
        <p:spPr>
          <a:xfrm>
            <a:off x="8610600" y="6356350"/>
            <a:ext cx="2743200" cy="365125"/>
          </a:xfrm>
        </p:spPr>
        <p:txBody>
          <a:bodyPr/>
          <a:lstStyle/>
          <a:p>
            <a:fld id="{533200FA-CC72-40F1-A333-605CE3E81AB0}" type="slidenum">
              <a:rPr lang="en-US" smtClean="0"/>
              <a:pPr/>
              <a:t>33</a:t>
            </a:fld>
            <a:endParaRPr lang="en-US" dirty="0"/>
          </a:p>
        </p:txBody>
      </p:sp>
    </p:spTree>
    <p:extLst>
      <p:ext uri="{BB962C8B-B14F-4D97-AF65-F5344CB8AC3E}">
        <p14:creationId xmlns:p14="http://schemas.microsoft.com/office/powerpoint/2010/main" val="657657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799" y="533400"/>
            <a:ext cx="3483591" cy="1959520"/>
          </a:xfrm>
          <a:prstGeom prst="rect">
            <a:avLst/>
          </a:prstGeom>
          <a:scene3d>
            <a:camera prst="isometricOffAxis2Left"/>
            <a:lightRig rig="threePt" dir="t"/>
          </a:scene3d>
        </p:spPr>
      </p:pic>
      <p:sp>
        <p:nvSpPr>
          <p:cNvPr id="2" name="Title 1"/>
          <p:cNvSpPr>
            <a:spLocks noGrp="1"/>
          </p:cNvSpPr>
          <p:nvPr>
            <p:ph type="title"/>
          </p:nvPr>
        </p:nvSpPr>
        <p:spPr>
          <a:xfrm>
            <a:off x="838200" y="365125"/>
            <a:ext cx="10515600" cy="701675"/>
          </a:xfrm>
        </p:spPr>
        <p:txBody>
          <a:bodyPr/>
          <a:lstStyle/>
          <a:p>
            <a:r>
              <a:rPr lang="en-US" b="1" dirty="0" smtClean="0"/>
              <a:t>The Cloud Engine</a:t>
            </a:r>
            <a:endParaRPr lang="en-US" b="1" dirty="0"/>
          </a:p>
        </p:txBody>
      </p:sp>
      <p:sp>
        <p:nvSpPr>
          <p:cNvPr id="13" name="Slide Number Placeholder 4"/>
          <p:cNvSpPr>
            <a:spLocks noGrp="1"/>
          </p:cNvSpPr>
          <p:nvPr>
            <p:ph type="sldNum" sz="quarter" idx="12"/>
          </p:nvPr>
        </p:nvSpPr>
        <p:spPr>
          <a:xfrm>
            <a:off x="8610600" y="6356350"/>
            <a:ext cx="2743200" cy="365125"/>
          </a:xfrm>
        </p:spPr>
        <p:txBody>
          <a:bodyPr/>
          <a:lstStyle/>
          <a:p>
            <a:fld id="{533200FA-CC72-40F1-A333-605CE3E81AB0}" type="slidenum">
              <a:rPr lang="en-US" smtClean="0"/>
              <a:pPr/>
              <a:t>34</a:t>
            </a:fld>
            <a:endParaRPr lang="en-US" dirty="0"/>
          </a:p>
        </p:txBody>
      </p:sp>
      <p:sp>
        <p:nvSpPr>
          <p:cNvPr id="14" name="Footer Placeholder 2"/>
          <p:cNvSpPr>
            <a:spLocks noGrp="1"/>
          </p:cNvSpPr>
          <p:nvPr>
            <p:ph type="ftr" sz="quarter" idx="11"/>
          </p:nvPr>
        </p:nvSpPr>
        <p:spPr>
          <a:xfrm>
            <a:off x="4038600" y="6356350"/>
            <a:ext cx="4114800" cy="365125"/>
          </a:xfrm>
        </p:spPr>
        <p:txBody>
          <a:bodyPr/>
          <a:lstStyle/>
          <a:p>
            <a:r>
              <a:rPr lang="en-US" dirty="0" smtClean="0"/>
              <a:t>Creating an Advanced Dialog Application</a:t>
            </a:r>
            <a:endParaRPr lang="en-US" dirty="0"/>
          </a:p>
        </p:txBody>
      </p:sp>
      <p:sp>
        <p:nvSpPr>
          <p:cNvPr id="15" name="Date Placeholder 5"/>
          <p:cNvSpPr>
            <a:spLocks noGrp="1"/>
          </p:cNvSpPr>
          <p:nvPr>
            <p:ph type="dt" sz="half" idx="10"/>
          </p:nvPr>
        </p:nvSpPr>
        <p:spPr>
          <a:xfrm>
            <a:off x="838200" y="6356350"/>
            <a:ext cx="2743200" cy="365125"/>
          </a:xfrm>
        </p:spPr>
        <p:txBody>
          <a:bodyPr/>
          <a:lstStyle/>
          <a:p>
            <a:r>
              <a:rPr lang="en-US" dirty="0"/>
              <a:t>April 20, 2015 Mobile Voice Conference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700" y="1066800"/>
            <a:ext cx="7037845" cy="5094602"/>
          </a:xfrm>
          <a:prstGeom prst="rect">
            <a:avLst/>
          </a:prstGeom>
        </p:spPr>
      </p:pic>
      <p:grpSp>
        <p:nvGrpSpPr>
          <p:cNvPr id="9" name="Group 8"/>
          <p:cNvGrpSpPr/>
          <p:nvPr/>
        </p:nvGrpSpPr>
        <p:grpSpPr>
          <a:xfrm>
            <a:off x="251792" y="1219200"/>
            <a:ext cx="4342540" cy="4114800"/>
            <a:chOff x="251792" y="1219200"/>
            <a:chExt cx="4342540" cy="4114800"/>
          </a:xfrm>
        </p:grpSpPr>
        <p:graphicFrame>
          <p:nvGraphicFramePr>
            <p:cNvPr id="16" name="Diagram 15"/>
            <p:cNvGraphicFramePr/>
            <p:nvPr>
              <p:extLst>
                <p:ext uri="{D42A27DB-BD31-4B8C-83A1-F6EECF244321}">
                  <p14:modId xmlns:p14="http://schemas.microsoft.com/office/powerpoint/2010/main" val="2339700792"/>
                </p:ext>
              </p:extLst>
            </p:nvPr>
          </p:nvGraphicFramePr>
          <p:xfrm>
            <a:off x="251792" y="1219200"/>
            <a:ext cx="4159908"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7"/>
            <p:cNvSpPr txBox="1"/>
            <p:nvPr/>
          </p:nvSpPr>
          <p:spPr>
            <a:xfrm rot="19816267">
              <a:off x="679686" y="1646339"/>
              <a:ext cx="1141688" cy="1015663"/>
            </a:xfrm>
            <a:prstGeom prst="rect">
              <a:avLst/>
            </a:prstGeom>
            <a:noFill/>
          </p:spPr>
          <p:txBody>
            <a:bodyPr wrap="square" rtlCol="0">
              <a:spAutoFit/>
            </a:bodyPr>
            <a:lstStyle/>
            <a:p>
              <a:r>
                <a:rPr lang="en-US" sz="2000" b="1" dirty="0" smtClean="0">
                  <a:solidFill>
                    <a:srgbClr val="008000"/>
                  </a:solidFill>
                </a:rPr>
                <a:t>The Speech Guys</a:t>
              </a:r>
              <a:endParaRPr lang="en-US" sz="2000" b="1" dirty="0">
                <a:solidFill>
                  <a:srgbClr val="008000"/>
                </a:solidFill>
              </a:endParaRPr>
            </a:p>
          </p:txBody>
        </p:sp>
        <p:sp>
          <p:nvSpPr>
            <p:cNvPr id="19" name="TextBox 18"/>
            <p:cNvSpPr txBox="1"/>
            <p:nvPr/>
          </p:nvSpPr>
          <p:spPr>
            <a:xfrm rot="2001407">
              <a:off x="2909048" y="3483337"/>
              <a:ext cx="1685284" cy="707886"/>
            </a:xfrm>
            <a:prstGeom prst="rect">
              <a:avLst/>
            </a:prstGeom>
            <a:noFill/>
          </p:spPr>
          <p:txBody>
            <a:bodyPr wrap="square" rtlCol="0">
              <a:spAutoFit/>
            </a:bodyPr>
            <a:lstStyle/>
            <a:p>
              <a:pPr algn="ctr"/>
              <a:r>
                <a:rPr lang="en-US" sz="2000" b="1" dirty="0" smtClean="0">
                  <a:solidFill>
                    <a:srgbClr val="FF0000"/>
                  </a:solidFill>
                </a:rPr>
                <a:t>Web/GUI Builders</a:t>
              </a:r>
              <a:endParaRPr lang="en-US" sz="2000" b="1" dirty="0">
                <a:solidFill>
                  <a:srgbClr val="FF0000"/>
                </a:solidFill>
              </a:endParaRPr>
            </a:p>
          </p:txBody>
        </p:sp>
        <p:sp>
          <p:nvSpPr>
            <p:cNvPr id="20" name="TextBox 19"/>
            <p:cNvSpPr txBox="1"/>
            <p:nvPr/>
          </p:nvSpPr>
          <p:spPr>
            <a:xfrm rot="19601882">
              <a:off x="320301" y="3440894"/>
              <a:ext cx="1532453" cy="707886"/>
            </a:xfrm>
            <a:prstGeom prst="rect">
              <a:avLst/>
            </a:prstGeom>
            <a:noFill/>
          </p:spPr>
          <p:txBody>
            <a:bodyPr wrap="square" rtlCol="0">
              <a:spAutoFit/>
            </a:bodyPr>
            <a:lstStyle/>
            <a:p>
              <a:r>
                <a:rPr lang="en-US" sz="2000" b="1" dirty="0" smtClean="0">
                  <a:solidFill>
                    <a:srgbClr val="0000FF"/>
                  </a:solidFill>
                </a:rPr>
                <a:t>App Developers</a:t>
              </a:r>
              <a:endParaRPr lang="en-US" sz="2000" b="1" dirty="0">
                <a:solidFill>
                  <a:srgbClr val="0000FF"/>
                </a:solidFill>
              </a:endParaRPr>
            </a:p>
          </p:txBody>
        </p:sp>
      </p:grpSp>
    </p:spTree>
    <p:extLst>
      <p:ext uri="{BB962C8B-B14F-4D97-AF65-F5344CB8AC3E}">
        <p14:creationId xmlns:p14="http://schemas.microsoft.com/office/powerpoint/2010/main" val="372551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799" y="3485285"/>
            <a:ext cx="3483591" cy="1959520"/>
          </a:xfrm>
          <a:prstGeom prst="rect">
            <a:avLst/>
          </a:prstGeom>
          <a:scene3d>
            <a:camera prst="isometricOffAxis2Left"/>
            <a:lightRig rig="threePt" dir="t"/>
          </a:scene3d>
        </p:spPr>
      </p:pic>
      <p:sp>
        <p:nvSpPr>
          <p:cNvPr id="2" name="Title 1"/>
          <p:cNvSpPr>
            <a:spLocks noGrp="1"/>
          </p:cNvSpPr>
          <p:nvPr>
            <p:ph type="title"/>
          </p:nvPr>
        </p:nvSpPr>
        <p:spPr>
          <a:xfrm>
            <a:off x="838200" y="365125"/>
            <a:ext cx="10515600" cy="701675"/>
          </a:xfrm>
        </p:spPr>
        <p:txBody>
          <a:bodyPr/>
          <a:lstStyle/>
          <a:p>
            <a:r>
              <a:rPr lang="en-US" b="1" dirty="0" smtClean="0"/>
              <a:t>The Cloud Engine</a:t>
            </a:r>
            <a:endParaRPr lang="en-US" b="1" dirty="0"/>
          </a:p>
        </p:txBody>
      </p:sp>
      <p:sp>
        <p:nvSpPr>
          <p:cNvPr id="3" name="Content Placeholder 2"/>
          <p:cNvSpPr>
            <a:spLocks noGrp="1"/>
          </p:cNvSpPr>
          <p:nvPr>
            <p:ph idx="1"/>
          </p:nvPr>
        </p:nvSpPr>
        <p:spPr>
          <a:xfrm>
            <a:off x="3429000" y="1825625"/>
            <a:ext cx="7924800" cy="4351338"/>
          </a:xfrm>
        </p:spPr>
        <p:txBody>
          <a:bodyPr>
            <a:normAutofit lnSpcReduction="10000"/>
          </a:bodyPr>
          <a:lstStyle/>
          <a:p>
            <a:r>
              <a:rPr lang="en-US" dirty="0" smtClean="0"/>
              <a:t>Modified HTTP </a:t>
            </a:r>
            <a:r>
              <a:rPr lang="en-US" b="1" dirty="0" smtClean="0"/>
              <a:t>server</a:t>
            </a:r>
            <a:r>
              <a:rPr lang="en-US" dirty="0" smtClean="0"/>
              <a:t> supporting ejTalk Engine</a:t>
            </a:r>
          </a:p>
          <a:p>
            <a:pPr lvl="1"/>
            <a:r>
              <a:rPr lang="en-US" dirty="0" smtClean="0"/>
              <a:t>Communicate with the client side</a:t>
            </a:r>
          </a:p>
          <a:p>
            <a:pPr lvl="1"/>
            <a:r>
              <a:rPr lang="en-US" dirty="0" smtClean="0"/>
              <a:t>Only XML strings between Server &amp; Client</a:t>
            </a:r>
          </a:p>
          <a:p>
            <a:pPr marL="228600" lvl="1">
              <a:spcBef>
                <a:spcPts val="1000"/>
              </a:spcBef>
            </a:pPr>
            <a:r>
              <a:rPr lang="en-US" dirty="0" smtClean="0"/>
              <a:t>ejTalk </a:t>
            </a:r>
            <a:r>
              <a:rPr lang="en-US" b="1" dirty="0" smtClean="0"/>
              <a:t>Engine</a:t>
            </a:r>
            <a:r>
              <a:rPr lang="en-US" dirty="0" smtClean="0"/>
              <a:t> </a:t>
            </a:r>
            <a:r>
              <a:rPr lang="en-US" sz="2000" dirty="0" smtClean="0"/>
              <a:t>[</a:t>
            </a:r>
            <a:r>
              <a:rPr lang="en-US" sz="2000" dirty="0"/>
              <a:t>Execute </a:t>
            </a:r>
            <a:r>
              <a:rPr lang="en-US" sz="2000" dirty="0" smtClean="0"/>
              <a:t>conversation definition]</a:t>
            </a:r>
          </a:p>
          <a:p>
            <a:pPr lvl="1"/>
            <a:r>
              <a:rPr lang="en-US" dirty="0" smtClean="0"/>
              <a:t>Process inputs for understanding</a:t>
            </a:r>
          </a:p>
          <a:p>
            <a:pPr lvl="2"/>
            <a:r>
              <a:rPr lang="en-US" dirty="0" smtClean="0"/>
              <a:t>Words, Semantics, Context</a:t>
            </a:r>
          </a:p>
          <a:p>
            <a:pPr lvl="1"/>
            <a:r>
              <a:rPr lang="en-US" dirty="0" smtClean="0"/>
              <a:t>Shift the Domain focus</a:t>
            </a:r>
          </a:p>
          <a:p>
            <a:pPr lvl="2"/>
            <a:r>
              <a:rPr lang="en-US" dirty="0" smtClean="0"/>
              <a:t>Was “looking” now “buying”</a:t>
            </a:r>
          </a:p>
          <a:p>
            <a:pPr lvl="1"/>
            <a:r>
              <a:rPr lang="en-US" dirty="0" smtClean="0"/>
              <a:t>Remember </a:t>
            </a:r>
            <a:r>
              <a:rPr lang="en-US" dirty="0"/>
              <a:t>relevant </a:t>
            </a:r>
            <a:r>
              <a:rPr lang="en-US" dirty="0" smtClean="0"/>
              <a:t>context</a:t>
            </a:r>
          </a:p>
          <a:p>
            <a:pPr lvl="2"/>
            <a:r>
              <a:rPr lang="en-US" dirty="0" smtClean="0"/>
              <a:t>Implicit &amp; Explicit</a:t>
            </a:r>
          </a:p>
          <a:p>
            <a:pPr lvl="1"/>
            <a:r>
              <a:rPr lang="en-US" dirty="0"/>
              <a:t>Generate response directives</a:t>
            </a:r>
          </a:p>
          <a:p>
            <a:pPr lvl="2"/>
            <a:r>
              <a:rPr lang="en-US" dirty="0" smtClean="0"/>
              <a:t>Speech, Text, Sound, Video, Avatar, HTML display, etc.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152551"/>
            <a:ext cx="1409700" cy="4381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150" y="1271883"/>
            <a:ext cx="1648055" cy="78115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035" y="2133600"/>
            <a:ext cx="1676400" cy="147007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719" y="4419600"/>
            <a:ext cx="2284863" cy="95202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3189" y="3046087"/>
            <a:ext cx="1129759" cy="953459"/>
          </a:xfrm>
          <a:prstGeom prst="rect">
            <a:avLst/>
          </a:prstGeom>
        </p:spPr>
      </p:pic>
      <p:sp>
        <p:nvSpPr>
          <p:cNvPr id="13" name="Slide Number Placeholder 4"/>
          <p:cNvSpPr>
            <a:spLocks noGrp="1"/>
          </p:cNvSpPr>
          <p:nvPr>
            <p:ph type="sldNum" sz="quarter" idx="12"/>
          </p:nvPr>
        </p:nvSpPr>
        <p:spPr>
          <a:xfrm>
            <a:off x="8610600" y="6356350"/>
            <a:ext cx="2743200" cy="365125"/>
          </a:xfrm>
        </p:spPr>
        <p:txBody>
          <a:bodyPr/>
          <a:lstStyle/>
          <a:p>
            <a:fld id="{533200FA-CC72-40F1-A333-605CE3E81AB0}" type="slidenum">
              <a:rPr lang="en-US" smtClean="0"/>
              <a:pPr/>
              <a:t>35</a:t>
            </a:fld>
            <a:endParaRPr lang="en-US" dirty="0"/>
          </a:p>
        </p:txBody>
      </p:sp>
      <p:sp>
        <p:nvSpPr>
          <p:cNvPr id="14" name="Footer Placeholder 2"/>
          <p:cNvSpPr>
            <a:spLocks noGrp="1"/>
          </p:cNvSpPr>
          <p:nvPr>
            <p:ph type="ftr" sz="quarter" idx="11"/>
          </p:nvPr>
        </p:nvSpPr>
        <p:spPr>
          <a:xfrm>
            <a:off x="4038600" y="6356350"/>
            <a:ext cx="4114800" cy="365125"/>
          </a:xfrm>
        </p:spPr>
        <p:txBody>
          <a:bodyPr/>
          <a:lstStyle/>
          <a:p>
            <a:r>
              <a:rPr lang="en-US" dirty="0" smtClean="0"/>
              <a:t>Creating an Advanced Dialog Application</a:t>
            </a:r>
            <a:endParaRPr lang="en-US" dirty="0"/>
          </a:p>
        </p:txBody>
      </p:sp>
      <p:sp>
        <p:nvSpPr>
          <p:cNvPr id="15" name="Date Placeholder 5"/>
          <p:cNvSpPr>
            <a:spLocks noGrp="1"/>
          </p:cNvSpPr>
          <p:nvPr>
            <p:ph type="dt" sz="half" idx="10"/>
          </p:nvPr>
        </p:nvSpPr>
        <p:spPr>
          <a:xfrm>
            <a:off x="838200" y="6356350"/>
            <a:ext cx="2743200" cy="365125"/>
          </a:xfrm>
        </p:spPr>
        <p:txBody>
          <a:bodyPr/>
          <a:lstStyle/>
          <a:p>
            <a:r>
              <a:rPr lang="en-US" dirty="0"/>
              <a:t>April 20, 2015 Mobile Voice Conference</a:t>
            </a:r>
          </a:p>
        </p:txBody>
      </p:sp>
    </p:spTree>
    <p:extLst>
      <p:ext uri="{BB962C8B-B14F-4D97-AF65-F5344CB8AC3E}">
        <p14:creationId xmlns:p14="http://schemas.microsoft.com/office/powerpoint/2010/main" val="35410037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1675"/>
          </a:xfrm>
        </p:spPr>
        <p:txBody>
          <a:bodyPr/>
          <a:lstStyle/>
          <a:p>
            <a:r>
              <a:rPr lang="en-US" b="1" dirty="0" smtClean="0"/>
              <a:t>Client: Get ASR Result </a:t>
            </a:r>
            <a:r>
              <a:rPr lang="en-US" sz="3200" dirty="0" smtClean="0"/>
              <a:t>[AI2 code]</a:t>
            </a:r>
            <a:endParaRPr lang="en-US" dirty="0"/>
          </a:p>
        </p:txBody>
      </p:sp>
      <p:pic>
        <p:nvPicPr>
          <p:cNvPr id="3" name="Picture 2" descr="C:\ejDev\ConferenceApp\AVIOS_2015\2015pix\blocksAndXML\sendRe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4" y="1703323"/>
            <a:ext cx="9684629" cy="465302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4191000" y="1310916"/>
            <a:ext cx="3352800" cy="533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smtClean="0">
                <a:solidFill>
                  <a:srgbClr val="00B0F0"/>
                </a:solidFill>
              </a:rPr>
              <a:t>AI2: ASR Event Handler</a:t>
            </a:r>
            <a:endParaRPr lang="en-US" sz="3200" dirty="0">
              <a:solidFill>
                <a:srgbClr val="00B0F0"/>
              </a:solidFill>
            </a:endParaRPr>
          </a:p>
        </p:txBody>
      </p:sp>
      <p:sp>
        <p:nvSpPr>
          <p:cNvPr id="8" name="Content Placeholder 4"/>
          <p:cNvSpPr txBox="1">
            <a:spLocks/>
          </p:cNvSpPr>
          <p:nvPr/>
        </p:nvSpPr>
        <p:spPr>
          <a:xfrm>
            <a:off x="5029200" y="3204131"/>
            <a:ext cx="3886200" cy="39009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00B0F0"/>
                </a:solidFill>
              </a:rPr>
              <a:t>Prep URL for Cloud Server</a:t>
            </a:r>
            <a:endParaRPr lang="en-US" dirty="0">
              <a:solidFill>
                <a:srgbClr val="00B0F0"/>
              </a:solidFill>
            </a:endParaRPr>
          </a:p>
        </p:txBody>
      </p:sp>
      <p:sp>
        <p:nvSpPr>
          <p:cNvPr id="9" name="Content Placeholder 4"/>
          <p:cNvSpPr txBox="1">
            <a:spLocks/>
          </p:cNvSpPr>
          <p:nvPr/>
        </p:nvSpPr>
        <p:spPr>
          <a:xfrm>
            <a:off x="6666452" y="5584209"/>
            <a:ext cx="3489338" cy="506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00B0F0"/>
                </a:solidFill>
              </a:rPr>
              <a:t>Assemble &amp; Transmit</a:t>
            </a:r>
            <a:endParaRPr lang="en-US" dirty="0">
              <a:solidFill>
                <a:srgbClr val="00B0F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820" y="356022"/>
            <a:ext cx="3395180" cy="1909789"/>
          </a:xfrm>
          <a:prstGeom prst="rect">
            <a:avLst/>
          </a:prstGeom>
          <a:scene3d>
            <a:camera prst="isometricOffAxis2Left"/>
            <a:lightRig rig="threePt" dir="t"/>
          </a:scene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1866" y="1042916"/>
            <a:ext cx="3741934" cy="2104838"/>
          </a:xfrm>
          <a:prstGeom prst="rect">
            <a:avLst/>
          </a:prstGeom>
          <a:scene3d>
            <a:camera prst="isometricOffAxis2Left"/>
            <a:lightRig rig="threePt" dir="t"/>
          </a:scene3d>
        </p:spPr>
      </p:pic>
      <p:sp>
        <p:nvSpPr>
          <p:cNvPr id="10" name="Slide Number Placeholder 4"/>
          <p:cNvSpPr>
            <a:spLocks noGrp="1"/>
          </p:cNvSpPr>
          <p:nvPr>
            <p:ph type="sldNum" sz="quarter" idx="12"/>
          </p:nvPr>
        </p:nvSpPr>
        <p:spPr>
          <a:xfrm>
            <a:off x="8610600" y="6356350"/>
            <a:ext cx="2743200" cy="365125"/>
          </a:xfrm>
        </p:spPr>
        <p:txBody>
          <a:bodyPr/>
          <a:lstStyle/>
          <a:p>
            <a:fld id="{533200FA-CC72-40F1-A333-605CE3E81AB0}" type="slidenum">
              <a:rPr lang="en-US" smtClean="0"/>
              <a:pPr/>
              <a:t>36</a:t>
            </a:fld>
            <a:endParaRPr lang="en-US" dirty="0"/>
          </a:p>
        </p:txBody>
      </p:sp>
      <p:sp>
        <p:nvSpPr>
          <p:cNvPr id="11" name="Footer Placeholder 2"/>
          <p:cNvSpPr>
            <a:spLocks noGrp="1"/>
          </p:cNvSpPr>
          <p:nvPr>
            <p:ph type="ftr" sz="quarter" idx="11"/>
          </p:nvPr>
        </p:nvSpPr>
        <p:spPr>
          <a:xfrm>
            <a:off x="4038600" y="6356350"/>
            <a:ext cx="4114800" cy="365125"/>
          </a:xfrm>
        </p:spPr>
        <p:txBody>
          <a:bodyPr/>
          <a:lstStyle/>
          <a:p>
            <a:r>
              <a:rPr lang="en-US" dirty="0" smtClean="0"/>
              <a:t>Creating an Advanced Dialog Application</a:t>
            </a:r>
            <a:endParaRPr lang="en-US" dirty="0"/>
          </a:p>
        </p:txBody>
      </p:sp>
      <p:sp>
        <p:nvSpPr>
          <p:cNvPr id="12" name="Date Placeholder 5"/>
          <p:cNvSpPr>
            <a:spLocks noGrp="1"/>
          </p:cNvSpPr>
          <p:nvPr>
            <p:ph type="dt" sz="half" idx="10"/>
          </p:nvPr>
        </p:nvSpPr>
        <p:spPr>
          <a:xfrm>
            <a:off x="838200" y="6356350"/>
            <a:ext cx="2743200" cy="365125"/>
          </a:xfrm>
        </p:spPr>
        <p:txBody>
          <a:bodyPr/>
          <a:lstStyle/>
          <a:p>
            <a:r>
              <a:rPr lang="en-US" dirty="0"/>
              <a:t>April 20, 2015 Mobile Voice Conference</a:t>
            </a:r>
          </a:p>
        </p:txBody>
      </p:sp>
    </p:spTree>
    <p:extLst>
      <p:ext uri="{BB962C8B-B14F-4D97-AF65-F5344CB8AC3E}">
        <p14:creationId xmlns:p14="http://schemas.microsoft.com/office/powerpoint/2010/main" val="2543400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1675"/>
          </a:xfrm>
        </p:spPr>
        <p:txBody>
          <a:bodyPr/>
          <a:lstStyle/>
          <a:p>
            <a:r>
              <a:rPr lang="en-US" b="1" dirty="0" smtClean="0"/>
              <a:t>Cloud: Extract Concepts</a:t>
            </a:r>
            <a:r>
              <a:rPr lang="en-US" sz="3200" dirty="0" smtClean="0"/>
              <a:t>[ejTalk </a:t>
            </a:r>
            <a:r>
              <a:rPr lang="en-US" sz="3200" dirty="0"/>
              <a:t>code]</a:t>
            </a:r>
            <a:endParaRPr lang="en-US" b="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245" y="956406"/>
            <a:ext cx="6929838" cy="5583831"/>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5056" y="157541"/>
            <a:ext cx="3232919" cy="1818517"/>
          </a:xfrm>
          <a:prstGeom prst="rect">
            <a:avLst/>
          </a:prstGeom>
          <a:scene3d>
            <a:camera prst="isometricOffAxis2Left"/>
            <a:lightRig rig="threePt" dir="t"/>
          </a:scene3d>
        </p:spPr>
      </p:pic>
      <p:sp>
        <p:nvSpPr>
          <p:cNvPr id="12" name="TextBox 11"/>
          <p:cNvSpPr txBox="1"/>
          <p:nvPr/>
        </p:nvSpPr>
        <p:spPr>
          <a:xfrm rot="1636608">
            <a:off x="1236162" y="4546463"/>
            <a:ext cx="3365088" cy="461665"/>
          </a:xfrm>
          <a:prstGeom prst="rect">
            <a:avLst/>
          </a:prstGeom>
          <a:solidFill>
            <a:schemeClr val="bg1">
              <a:alpha val="40000"/>
            </a:schemeClr>
          </a:solidFill>
        </p:spPr>
        <p:txBody>
          <a:bodyPr wrap="none" rtlCol="0">
            <a:spAutoFit/>
          </a:bodyPr>
          <a:lstStyle/>
          <a:p>
            <a:r>
              <a:rPr lang="en-US" sz="2400" b="1" dirty="0" smtClean="0">
                <a:solidFill>
                  <a:srgbClr val="FF0000"/>
                </a:solidFill>
              </a:rPr>
              <a:t>Engine Extracts Concepts</a:t>
            </a:r>
            <a:endParaRPr lang="en-US" sz="2400" b="1" dirty="0">
              <a:solidFill>
                <a:srgbClr val="FF000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075" y="1785460"/>
            <a:ext cx="3876925" cy="4820747"/>
          </a:xfrm>
          <a:prstGeom prst="rect">
            <a:avLst/>
          </a:prstGeom>
        </p:spPr>
      </p:pic>
      <p:sp>
        <p:nvSpPr>
          <p:cNvPr id="15" name="TextBox 14"/>
          <p:cNvSpPr txBox="1"/>
          <p:nvPr/>
        </p:nvSpPr>
        <p:spPr>
          <a:xfrm rot="1551102">
            <a:off x="5369778" y="3163049"/>
            <a:ext cx="2819400" cy="461665"/>
          </a:xfrm>
          <a:prstGeom prst="rect">
            <a:avLst/>
          </a:prstGeom>
          <a:solidFill>
            <a:schemeClr val="bg1">
              <a:alpha val="40000"/>
            </a:schemeClr>
          </a:solidFill>
        </p:spPr>
        <p:txBody>
          <a:bodyPr wrap="square" rtlCol="0">
            <a:spAutoFit/>
          </a:bodyPr>
          <a:lstStyle/>
          <a:p>
            <a:r>
              <a:rPr lang="en-US" sz="2400" b="1" dirty="0" smtClean="0">
                <a:solidFill>
                  <a:srgbClr val="FF0000"/>
                </a:solidFill>
              </a:rPr>
              <a:t>Blockly “Concepts”</a:t>
            </a:r>
            <a:endParaRPr lang="en-US" sz="2400" b="1" dirty="0">
              <a:solidFill>
                <a:srgbClr val="FF0000"/>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1488" y="3032684"/>
            <a:ext cx="4156279" cy="3489221"/>
          </a:xfrm>
          <a:prstGeom prst="rect">
            <a:avLst/>
          </a:prstGeom>
        </p:spPr>
      </p:pic>
      <p:sp>
        <p:nvSpPr>
          <p:cNvPr id="14" name="TextBox 13"/>
          <p:cNvSpPr txBox="1"/>
          <p:nvPr/>
        </p:nvSpPr>
        <p:spPr>
          <a:xfrm rot="1669752">
            <a:off x="9436068" y="4963114"/>
            <a:ext cx="2116413" cy="461665"/>
          </a:xfrm>
          <a:prstGeom prst="rect">
            <a:avLst/>
          </a:prstGeom>
          <a:solidFill>
            <a:schemeClr val="bg1">
              <a:alpha val="40000"/>
            </a:schemeClr>
          </a:solidFill>
        </p:spPr>
        <p:txBody>
          <a:bodyPr wrap="none" rtlCol="0">
            <a:spAutoFit/>
          </a:bodyPr>
          <a:lstStyle/>
          <a:p>
            <a:r>
              <a:rPr lang="en-US" sz="2400" b="1" dirty="0" smtClean="0">
                <a:solidFill>
                  <a:srgbClr val="FF0000"/>
                </a:solidFill>
              </a:rPr>
              <a:t>XML for Engine</a:t>
            </a:r>
            <a:endParaRPr lang="en-US" sz="2400" b="1" dirty="0">
              <a:solidFill>
                <a:srgbClr val="FF0000"/>
              </a:solidFill>
            </a:endParaRPr>
          </a:p>
        </p:txBody>
      </p:sp>
      <p:sp>
        <p:nvSpPr>
          <p:cNvPr id="13" name="Slide Number Placeholder 4"/>
          <p:cNvSpPr>
            <a:spLocks noGrp="1"/>
          </p:cNvSpPr>
          <p:nvPr>
            <p:ph type="sldNum" sz="quarter" idx="12"/>
          </p:nvPr>
        </p:nvSpPr>
        <p:spPr>
          <a:xfrm>
            <a:off x="8610600" y="6356350"/>
            <a:ext cx="2743200" cy="365125"/>
          </a:xfrm>
        </p:spPr>
        <p:txBody>
          <a:bodyPr/>
          <a:lstStyle/>
          <a:p>
            <a:fld id="{533200FA-CC72-40F1-A333-605CE3E81AB0}" type="slidenum">
              <a:rPr lang="en-US" smtClean="0"/>
              <a:pPr/>
              <a:t>37</a:t>
            </a:fld>
            <a:endParaRPr lang="en-US" dirty="0"/>
          </a:p>
        </p:txBody>
      </p:sp>
      <p:sp>
        <p:nvSpPr>
          <p:cNvPr id="16" name="Footer Placeholder 2"/>
          <p:cNvSpPr>
            <a:spLocks noGrp="1"/>
          </p:cNvSpPr>
          <p:nvPr>
            <p:ph type="ftr" sz="quarter" idx="11"/>
          </p:nvPr>
        </p:nvSpPr>
        <p:spPr>
          <a:xfrm>
            <a:off x="4038600" y="6356350"/>
            <a:ext cx="4114800" cy="365125"/>
          </a:xfrm>
        </p:spPr>
        <p:txBody>
          <a:bodyPr/>
          <a:lstStyle/>
          <a:p>
            <a:r>
              <a:rPr lang="en-US" dirty="0" smtClean="0"/>
              <a:t>Creating an Advanced Dialog Application</a:t>
            </a:r>
            <a:endParaRPr lang="en-US" dirty="0"/>
          </a:p>
        </p:txBody>
      </p:sp>
      <p:sp>
        <p:nvSpPr>
          <p:cNvPr id="17" name="Date Placeholder 5"/>
          <p:cNvSpPr>
            <a:spLocks noGrp="1"/>
          </p:cNvSpPr>
          <p:nvPr>
            <p:ph type="dt" sz="half" idx="10"/>
          </p:nvPr>
        </p:nvSpPr>
        <p:spPr>
          <a:xfrm>
            <a:off x="838200" y="6356350"/>
            <a:ext cx="2743200" cy="365125"/>
          </a:xfrm>
        </p:spPr>
        <p:txBody>
          <a:bodyPr/>
          <a:lstStyle/>
          <a:p>
            <a:r>
              <a:rPr lang="en-US" dirty="0"/>
              <a:t>April 20, 2015 Mobile Voice Conference</a:t>
            </a:r>
          </a:p>
        </p:txBody>
      </p:sp>
    </p:spTree>
    <p:extLst>
      <p:ext uri="{BB962C8B-B14F-4D97-AF65-F5344CB8AC3E}">
        <p14:creationId xmlns:p14="http://schemas.microsoft.com/office/powerpoint/2010/main" val="361516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lstStyle/>
          <a:p>
            <a:r>
              <a:rPr lang="en-US" dirty="0" smtClean="0"/>
              <a:t>Very Quick Look at Blockly</a:t>
            </a:r>
            <a:endParaRPr lang="en-US" dirty="0"/>
          </a:p>
        </p:txBody>
      </p:sp>
      <p:sp>
        <p:nvSpPr>
          <p:cNvPr id="3" name="Footer Placeholder 2"/>
          <p:cNvSpPr>
            <a:spLocks noGrp="1"/>
          </p:cNvSpPr>
          <p:nvPr>
            <p:ph type="ftr" sz="quarter" idx="11"/>
          </p:nvPr>
        </p:nvSpPr>
        <p:spPr/>
        <p:txBody>
          <a:bodyPr/>
          <a:lstStyle/>
          <a:p>
            <a:r>
              <a:rPr lang="en-US" smtClean="0"/>
              <a:t>Creating an Advanced Dialog Application</a:t>
            </a:r>
            <a:endParaRPr lang="en-US"/>
          </a:p>
        </p:txBody>
      </p:sp>
      <p:sp>
        <p:nvSpPr>
          <p:cNvPr id="5" name="Slide Number Placeholder 4"/>
          <p:cNvSpPr>
            <a:spLocks noGrp="1"/>
          </p:cNvSpPr>
          <p:nvPr>
            <p:ph type="sldNum" sz="quarter" idx="12"/>
          </p:nvPr>
        </p:nvSpPr>
        <p:spPr/>
        <p:txBody>
          <a:bodyPr/>
          <a:lstStyle/>
          <a:p>
            <a:fld id="{533200FA-CC72-40F1-A333-605CE3E81AB0}" type="slidenum">
              <a:rPr lang="en-US" smtClean="0"/>
              <a:pPr/>
              <a:t>38</a:t>
            </a:fld>
            <a:endParaRPr lang="en-US"/>
          </a:p>
        </p:txBody>
      </p:sp>
      <p:sp>
        <p:nvSpPr>
          <p:cNvPr id="10" name="TextBox 9"/>
          <p:cNvSpPr txBox="1"/>
          <p:nvPr/>
        </p:nvSpPr>
        <p:spPr>
          <a:xfrm>
            <a:off x="6096001" y="-4207"/>
            <a:ext cx="6091518" cy="369332"/>
          </a:xfrm>
          <a:prstGeom prst="rect">
            <a:avLst/>
          </a:prstGeom>
          <a:noFill/>
        </p:spPr>
        <p:txBody>
          <a:bodyPr wrap="square" rtlCol="0">
            <a:spAutoFit/>
          </a:bodyPr>
          <a:lstStyle/>
          <a:p>
            <a:pPr algn="r"/>
            <a:r>
              <a:rPr lang="en-US" dirty="0" smtClean="0"/>
              <a:t>See Notes</a:t>
            </a:r>
            <a:endParaRPr lang="en-US" dirty="0"/>
          </a:p>
        </p:txBody>
      </p:sp>
      <p:pic>
        <p:nvPicPr>
          <p:cNvPr id="8" name="editConcep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7800" y="1143000"/>
            <a:ext cx="8949470" cy="5033963"/>
          </a:xfrm>
        </p:spPr>
      </p:pic>
      <p:sp>
        <p:nvSpPr>
          <p:cNvPr id="9" name="Date Placeholder 5"/>
          <p:cNvSpPr>
            <a:spLocks noGrp="1"/>
          </p:cNvSpPr>
          <p:nvPr>
            <p:ph type="dt" sz="half" idx="10"/>
          </p:nvPr>
        </p:nvSpPr>
        <p:spPr>
          <a:xfrm>
            <a:off x="838200" y="6356350"/>
            <a:ext cx="2743200" cy="365125"/>
          </a:xfrm>
        </p:spPr>
        <p:txBody>
          <a:bodyPr/>
          <a:lstStyle/>
          <a:p>
            <a:r>
              <a:rPr lang="en-US" dirty="0"/>
              <a:t>April 20, 2015 Mobile Voice Conference</a:t>
            </a:r>
          </a:p>
        </p:txBody>
      </p:sp>
    </p:spTree>
    <p:extLst>
      <p:ext uri="{BB962C8B-B14F-4D97-AF65-F5344CB8AC3E}">
        <p14:creationId xmlns:p14="http://schemas.microsoft.com/office/powerpoint/2010/main" val="2276881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lstStyle/>
          <a:p>
            <a:r>
              <a:rPr lang="en-US" b="1" dirty="0" smtClean="0"/>
              <a:t>Capture the “Do I have enough” event</a:t>
            </a:r>
            <a:endParaRPr lang="en-US" dirty="0"/>
          </a:p>
        </p:txBody>
      </p:sp>
      <p:sp>
        <p:nvSpPr>
          <p:cNvPr id="4" name="Date Placeholder 3"/>
          <p:cNvSpPr>
            <a:spLocks noGrp="1"/>
          </p:cNvSpPr>
          <p:nvPr>
            <p:ph type="dt" sz="half" idx="10"/>
          </p:nvPr>
        </p:nvSpPr>
        <p:spPr/>
        <p:txBody>
          <a:bodyPr/>
          <a:lstStyle/>
          <a:p>
            <a:r>
              <a:rPr lang="en-US" dirty="0"/>
              <a:t>April 20, 2015 Mobile Voice Conference</a:t>
            </a:r>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39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85745"/>
            <a:ext cx="8473170" cy="5296763"/>
          </a:xfrm>
          <a:prstGeom prst="rect">
            <a:avLst/>
          </a:prstGeom>
        </p:spPr>
      </p:pic>
    </p:spTree>
    <p:extLst>
      <p:ext uri="{BB962C8B-B14F-4D97-AF65-F5344CB8AC3E}">
        <p14:creationId xmlns:p14="http://schemas.microsoft.com/office/powerpoint/2010/main" val="1377502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Preview of our Conclusions</a:t>
            </a:r>
            <a:endParaRPr lang="en-US" dirty="0"/>
          </a:p>
        </p:txBody>
      </p:sp>
      <p:sp>
        <p:nvSpPr>
          <p:cNvPr id="7" name="Content Placeholder 6"/>
          <p:cNvSpPr>
            <a:spLocks noGrp="1"/>
          </p:cNvSpPr>
          <p:nvPr>
            <p:ph sz="half" idx="2"/>
          </p:nvPr>
        </p:nvSpPr>
        <p:spPr>
          <a:xfrm>
            <a:off x="6807562" y="1469254"/>
            <a:ext cx="4811797" cy="4717092"/>
          </a:xfrm>
        </p:spPr>
        <p:txBody>
          <a:bodyPr/>
          <a:lstStyle/>
          <a:p>
            <a:pPr marL="0" indent="0">
              <a:lnSpc>
                <a:spcPct val="100000"/>
              </a:lnSpc>
              <a:spcBef>
                <a:spcPts val="0"/>
              </a:spcBef>
              <a:buNone/>
            </a:pPr>
            <a:r>
              <a:rPr lang="en-US" dirty="0" smtClean="0"/>
              <a:t>Agenda:</a:t>
            </a:r>
          </a:p>
          <a:p>
            <a:pPr marL="0" indent="0">
              <a:lnSpc>
                <a:spcPct val="100000"/>
              </a:lnSpc>
              <a:spcBef>
                <a:spcPts val="0"/>
              </a:spcBef>
              <a:buNone/>
            </a:pPr>
            <a:r>
              <a:rPr lang="en-US" dirty="0" err="1" smtClean="0">
                <a:solidFill>
                  <a:srgbClr val="0070C0"/>
                </a:solidFill>
              </a:rPr>
              <a:t>Lorin</a:t>
            </a:r>
            <a:r>
              <a:rPr lang="en-US" dirty="0" smtClean="0">
                <a:solidFill>
                  <a:srgbClr val="0070C0"/>
                </a:solidFill>
              </a:rPr>
              <a:t> Wilde</a:t>
            </a:r>
            <a:r>
              <a:rPr lang="en-US" dirty="0" smtClean="0"/>
              <a:t> </a:t>
            </a:r>
            <a:r>
              <a:rPr lang="en-US" sz="2400" dirty="0" smtClean="0"/>
              <a:t>(for John Tadlock)</a:t>
            </a:r>
            <a:endParaRPr lang="en-US" dirty="0" smtClean="0"/>
          </a:p>
          <a:p>
            <a:pPr lvl="1">
              <a:lnSpc>
                <a:spcPct val="100000"/>
              </a:lnSpc>
              <a:spcBef>
                <a:spcPts val="0"/>
              </a:spcBef>
            </a:pPr>
            <a:r>
              <a:rPr lang="en-US" dirty="0" smtClean="0"/>
              <a:t>Project Development Methods</a:t>
            </a:r>
          </a:p>
          <a:p>
            <a:pPr marL="0" indent="0">
              <a:lnSpc>
                <a:spcPct val="100000"/>
              </a:lnSpc>
              <a:spcBef>
                <a:spcPts val="0"/>
              </a:spcBef>
              <a:buNone/>
            </a:pPr>
            <a:r>
              <a:rPr lang="en-US" dirty="0" smtClean="0">
                <a:solidFill>
                  <a:srgbClr val="0070C0"/>
                </a:solidFill>
              </a:rPr>
              <a:t>Marie </a:t>
            </a:r>
            <a:r>
              <a:rPr lang="en-US" dirty="0" err="1" smtClean="0">
                <a:solidFill>
                  <a:srgbClr val="0070C0"/>
                </a:solidFill>
              </a:rPr>
              <a:t>Meteer</a:t>
            </a:r>
            <a:endParaRPr lang="en-US" dirty="0" smtClean="0">
              <a:solidFill>
                <a:srgbClr val="0070C0"/>
              </a:solidFill>
            </a:endParaRPr>
          </a:p>
          <a:p>
            <a:pPr lvl="1">
              <a:lnSpc>
                <a:spcPct val="100000"/>
              </a:lnSpc>
              <a:spcBef>
                <a:spcPts val="0"/>
              </a:spcBef>
            </a:pPr>
            <a:r>
              <a:rPr lang="en-US" dirty="0" smtClean="0"/>
              <a:t>Business Requirements</a:t>
            </a:r>
          </a:p>
          <a:p>
            <a:pPr lvl="1">
              <a:lnSpc>
                <a:spcPct val="100000"/>
              </a:lnSpc>
              <a:spcBef>
                <a:spcPts val="0"/>
              </a:spcBef>
            </a:pPr>
            <a:r>
              <a:rPr lang="en-US" dirty="0" smtClean="0"/>
              <a:t>Architectural Solution</a:t>
            </a:r>
          </a:p>
          <a:p>
            <a:pPr lvl="1">
              <a:lnSpc>
                <a:spcPct val="100000"/>
              </a:lnSpc>
              <a:spcBef>
                <a:spcPts val="0"/>
              </a:spcBef>
            </a:pPr>
            <a:r>
              <a:rPr lang="en-US" dirty="0" smtClean="0"/>
              <a:t>User Interface Design</a:t>
            </a:r>
          </a:p>
          <a:p>
            <a:pPr marL="0" indent="0">
              <a:lnSpc>
                <a:spcPct val="100000"/>
              </a:lnSpc>
              <a:spcBef>
                <a:spcPts val="0"/>
              </a:spcBef>
              <a:buNone/>
            </a:pPr>
            <a:r>
              <a:rPr lang="en-US" dirty="0" smtClean="0">
                <a:solidFill>
                  <a:srgbClr val="0070C0"/>
                </a:solidFill>
              </a:rPr>
              <a:t>Emmett Coin</a:t>
            </a:r>
          </a:p>
          <a:p>
            <a:pPr lvl="1">
              <a:lnSpc>
                <a:spcPct val="100000"/>
              </a:lnSpc>
              <a:spcBef>
                <a:spcPts val="0"/>
              </a:spcBef>
            </a:pPr>
            <a:r>
              <a:rPr lang="en-US" dirty="0" smtClean="0"/>
              <a:t>System Requirements</a:t>
            </a:r>
          </a:p>
          <a:p>
            <a:pPr lvl="1">
              <a:lnSpc>
                <a:spcPct val="100000"/>
              </a:lnSpc>
              <a:spcBef>
                <a:spcPts val="0"/>
              </a:spcBef>
            </a:pPr>
            <a:r>
              <a:rPr lang="en-US" dirty="0" smtClean="0"/>
              <a:t>Implementation</a:t>
            </a:r>
            <a:endParaRPr lang="en-US" dirty="0"/>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4</a:t>
            </a:fld>
            <a:endParaRPr lang="en-US">
              <a:solidFill>
                <a:prstClr val="black">
                  <a:tint val="75000"/>
                </a:prstClr>
              </a:solidFill>
            </a:endParaRPr>
          </a:p>
        </p:txBody>
      </p:sp>
      <p:sp>
        <p:nvSpPr>
          <p:cNvPr id="12" name="Content Placeholder 2"/>
          <p:cNvSpPr>
            <a:spLocks noGrp="1"/>
          </p:cNvSpPr>
          <p:nvPr>
            <p:ph sz="half" idx="1"/>
          </p:nvPr>
        </p:nvSpPr>
        <p:spPr>
          <a:xfrm>
            <a:off x="572641" y="1459871"/>
            <a:ext cx="5599559" cy="3110179"/>
          </a:xfrm>
        </p:spPr>
        <p:txBody>
          <a:bodyPr>
            <a:normAutofit fontScale="70000" lnSpcReduction="20000"/>
          </a:bodyPr>
          <a:lstStyle/>
          <a:p>
            <a:pPr>
              <a:lnSpc>
                <a:spcPct val="120000"/>
              </a:lnSpc>
              <a:spcBef>
                <a:spcPts val="0"/>
              </a:spcBef>
            </a:pPr>
            <a:r>
              <a:rPr lang="en-US" b="1" dirty="0"/>
              <a:t>Dialog decision points are strategic opportunities</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A system response takes the dialog in a particular direction and we can make that direction count</a:t>
            </a:r>
          </a:p>
          <a:p>
            <a:pPr>
              <a:lnSpc>
                <a:spcPct val="120000"/>
              </a:lnSpc>
              <a:spcBef>
                <a:spcPts val="0"/>
              </a:spcBef>
            </a:pPr>
            <a:r>
              <a:rPr lang="en-US" b="1" dirty="0"/>
              <a:t>Dialog design is modular, not linear</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We multitask, our dialog systems need to as well</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The linear user interface design doc has to go</a:t>
            </a:r>
          </a:p>
          <a:p>
            <a:pPr>
              <a:lnSpc>
                <a:spcPct val="120000"/>
              </a:lnSpc>
              <a:spcBef>
                <a:spcPts val="0"/>
              </a:spcBef>
            </a:pPr>
            <a:r>
              <a:rPr lang="en-US" b="1" dirty="0"/>
              <a:t>Requirements cannot be separated from design</a:t>
            </a:r>
          </a:p>
          <a:p>
            <a:pPr lvl="1">
              <a:lnSpc>
                <a:spcPct val="120000"/>
              </a:lnSpc>
              <a:spcBef>
                <a:spcPts val="0"/>
              </a:spcBef>
              <a:buFont typeface="Calibri" panose="020F0502020204030204" pitchFamily="34" charset="0"/>
              <a:buChar char="–"/>
            </a:pPr>
            <a:r>
              <a:rPr lang="en-US" dirty="0">
                <a:solidFill>
                  <a:schemeClr val="accent3">
                    <a:lumMod val="40000"/>
                    <a:lumOff val="60000"/>
                  </a:schemeClr>
                </a:solidFill>
              </a:rPr>
              <a:t>The words, the visuals, the data representations, and dialog management are intimately connected</a:t>
            </a:r>
          </a:p>
        </p:txBody>
      </p:sp>
    </p:spTree>
    <p:extLst>
      <p:ext uri="{BB962C8B-B14F-4D97-AF65-F5344CB8AC3E}">
        <p14:creationId xmlns:p14="http://schemas.microsoft.com/office/powerpoint/2010/main" val="31144641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normAutofit fontScale="90000"/>
          </a:bodyPr>
          <a:lstStyle/>
          <a:p>
            <a:r>
              <a:rPr lang="en-US" dirty="0" smtClean="0"/>
              <a:t>Build on Existing Functionality</a:t>
            </a:r>
            <a:br>
              <a:rPr lang="en-US" dirty="0" smtClean="0"/>
            </a:b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685800"/>
            <a:ext cx="4676023" cy="2656643"/>
          </a:xfrm>
          <a:prstGeom prst="rect">
            <a:avLst/>
          </a:prstGeom>
          <a:scene3d>
            <a:camera prst="isometricOffAxis2Left"/>
            <a:lightRig rig="threePt" dir="t"/>
          </a:scene3d>
        </p:spPr>
      </p:pic>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447800"/>
            <a:ext cx="5035119" cy="4351338"/>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7003" y="1909577"/>
            <a:ext cx="2356797" cy="380084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1143000"/>
            <a:ext cx="4554636" cy="53340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1673431"/>
            <a:ext cx="5068008" cy="4648849"/>
          </a:xfrm>
          <a:prstGeom prst="rect">
            <a:avLst/>
          </a:prstGeom>
        </p:spPr>
      </p:pic>
      <p:sp>
        <p:nvSpPr>
          <p:cNvPr id="8" name="Slide Number Placeholder 4"/>
          <p:cNvSpPr>
            <a:spLocks noGrp="1"/>
          </p:cNvSpPr>
          <p:nvPr>
            <p:ph type="sldNum" sz="quarter" idx="12"/>
          </p:nvPr>
        </p:nvSpPr>
        <p:spPr>
          <a:xfrm>
            <a:off x="8610600" y="6356350"/>
            <a:ext cx="2743200" cy="365125"/>
          </a:xfrm>
        </p:spPr>
        <p:txBody>
          <a:bodyPr/>
          <a:lstStyle/>
          <a:p>
            <a:fld id="{533200FA-CC72-40F1-A333-605CE3E81AB0}" type="slidenum">
              <a:rPr lang="en-US" smtClean="0"/>
              <a:pPr/>
              <a:t>40</a:t>
            </a:fld>
            <a:endParaRPr lang="en-US" dirty="0"/>
          </a:p>
        </p:txBody>
      </p:sp>
      <p:sp>
        <p:nvSpPr>
          <p:cNvPr id="12" name="Footer Placeholder 2"/>
          <p:cNvSpPr>
            <a:spLocks noGrp="1"/>
          </p:cNvSpPr>
          <p:nvPr>
            <p:ph type="ftr" sz="quarter" idx="11"/>
          </p:nvPr>
        </p:nvSpPr>
        <p:spPr>
          <a:xfrm>
            <a:off x="4038600" y="6356350"/>
            <a:ext cx="4114800" cy="365125"/>
          </a:xfrm>
        </p:spPr>
        <p:txBody>
          <a:bodyPr/>
          <a:lstStyle/>
          <a:p>
            <a:r>
              <a:rPr lang="en-US" dirty="0" smtClean="0"/>
              <a:t>Creating an Advanced Dialog Application</a:t>
            </a:r>
            <a:endParaRPr lang="en-US" dirty="0"/>
          </a:p>
        </p:txBody>
      </p:sp>
      <p:sp>
        <p:nvSpPr>
          <p:cNvPr id="14" name="Date Placeholder 5"/>
          <p:cNvSpPr>
            <a:spLocks noGrp="1"/>
          </p:cNvSpPr>
          <p:nvPr>
            <p:ph type="dt" sz="half" idx="10"/>
          </p:nvPr>
        </p:nvSpPr>
        <p:spPr>
          <a:xfrm>
            <a:off x="838200" y="6356350"/>
            <a:ext cx="2743200" cy="365125"/>
          </a:xfrm>
        </p:spPr>
        <p:txBody>
          <a:bodyPr/>
          <a:lstStyle/>
          <a:p>
            <a:r>
              <a:rPr lang="en-US" dirty="0"/>
              <a:t>April 20, 2015 Mobile Voice Conference</a:t>
            </a:r>
          </a:p>
        </p:txBody>
      </p:sp>
    </p:spTree>
    <p:extLst>
      <p:ext uri="{BB962C8B-B14F-4D97-AF65-F5344CB8AC3E}">
        <p14:creationId xmlns:p14="http://schemas.microsoft.com/office/powerpoint/2010/main" val="116116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096000" cy="1325563"/>
          </a:xfrm>
        </p:spPr>
        <p:txBody>
          <a:bodyPr/>
          <a:lstStyle/>
          <a:p>
            <a:r>
              <a:rPr lang="en-US" dirty="0" smtClean="0"/>
              <a:t>The Challenge: How to…</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32914" y="490817"/>
            <a:ext cx="4486710" cy="2537175"/>
          </a:xfrm>
          <a:scene3d>
            <a:camera prst="isometricOffAxis2Left"/>
            <a:lightRig rig="threePt" dir="t"/>
          </a:scene3d>
        </p:spPr>
      </p:pic>
      <p:sp>
        <p:nvSpPr>
          <p:cNvPr id="4" name="Date Placeholder 3"/>
          <p:cNvSpPr>
            <a:spLocks noGrp="1"/>
          </p:cNvSpPr>
          <p:nvPr>
            <p:ph type="dt" sz="half" idx="10"/>
          </p:nvPr>
        </p:nvSpPr>
        <p:spPr/>
        <p:txBody>
          <a:bodyPr/>
          <a:lstStyle/>
          <a:p>
            <a:r>
              <a:rPr lang="en-US" dirty="0"/>
              <a:t>April 20, 2015 Mobile Voice Conference</a:t>
            </a:r>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41</a:t>
            </a:fld>
            <a:endParaRPr lang="en-US" dirty="0"/>
          </a:p>
        </p:txBody>
      </p:sp>
      <p:sp>
        <p:nvSpPr>
          <p:cNvPr id="9" name="TextBox 8"/>
          <p:cNvSpPr txBox="1"/>
          <p:nvPr/>
        </p:nvSpPr>
        <p:spPr>
          <a:xfrm>
            <a:off x="823602" y="1690688"/>
            <a:ext cx="5515596" cy="4278094"/>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How to define functionality in clear and open terms</a:t>
            </a:r>
          </a:p>
          <a:p>
            <a:pPr marL="742950" lvl="1" indent="-285750">
              <a:buFont typeface="Arial" panose="020B0604020202020204" pitchFamily="34" charset="0"/>
              <a:buChar char="•"/>
            </a:pPr>
            <a:r>
              <a:rPr lang="en-US" sz="2000" b="1" dirty="0" smtClean="0"/>
              <a:t>Modular</a:t>
            </a:r>
            <a:r>
              <a:rPr lang="en-US" sz="2000" dirty="0" smtClean="0"/>
              <a:t> components</a:t>
            </a:r>
          </a:p>
          <a:p>
            <a:pPr marL="742950" lvl="1" indent="-285750">
              <a:buFont typeface="Arial" panose="020B0604020202020204" pitchFamily="34" charset="0"/>
              <a:buChar char="•"/>
            </a:pPr>
            <a:r>
              <a:rPr lang="en-US" sz="2000" b="1" dirty="0" smtClean="0"/>
              <a:t>Interoperable</a:t>
            </a:r>
            <a:r>
              <a:rPr lang="en-US" sz="2000" dirty="0" smtClean="0"/>
              <a:t> modalities</a:t>
            </a:r>
          </a:p>
          <a:p>
            <a:pPr marL="742950" lvl="1" indent="-285750">
              <a:buFont typeface="Arial" panose="020B0604020202020204" pitchFamily="34" charset="0"/>
              <a:buChar char="•"/>
            </a:pPr>
            <a:r>
              <a:rPr lang="en-US" sz="2000" b="1" dirty="0" smtClean="0"/>
              <a:t>Infinite</a:t>
            </a:r>
            <a:r>
              <a:rPr lang="en-US" sz="2000" dirty="0" smtClean="0"/>
              <a:t> pathways</a:t>
            </a:r>
          </a:p>
          <a:p>
            <a:pPr marL="285750" indent="-285750">
              <a:buFont typeface="Arial" panose="020B0604020202020204" pitchFamily="34" charset="0"/>
              <a:buChar char="•"/>
            </a:pPr>
            <a:r>
              <a:rPr lang="en-US" sz="2000" dirty="0" smtClean="0"/>
              <a:t>Maximize reuse</a:t>
            </a:r>
          </a:p>
          <a:p>
            <a:pPr marL="742950" lvl="1" indent="-285750">
              <a:buFont typeface="Arial" panose="020B0604020202020204" pitchFamily="34" charset="0"/>
              <a:buChar char="•"/>
            </a:pPr>
            <a:r>
              <a:rPr lang="en-US" sz="2000" dirty="0"/>
              <a:t>M</a:t>
            </a:r>
            <a:r>
              <a:rPr lang="en-US" sz="2000" b="1" dirty="0" smtClean="0"/>
              <a:t>inimize</a:t>
            </a:r>
            <a:r>
              <a:rPr lang="en-US" sz="2000" dirty="0" smtClean="0"/>
              <a:t> development EFFORT</a:t>
            </a:r>
          </a:p>
          <a:p>
            <a:pPr marL="742950" lvl="1" indent="-285750">
              <a:buFont typeface="Arial" panose="020B0604020202020204" pitchFamily="34" charset="0"/>
              <a:buChar char="•"/>
            </a:pPr>
            <a:r>
              <a:rPr lang="en-US" sz="2000" dirty="0"/>
              <a:t>M</a:t>
            </a:r>
            <a:r>
              <a:rPr lang="en-US" sz="2000" b="1" dirty="0" smtClean="0"/>
              <a:t>aximize</a:t>
            </a:r>
            <a:r>
              <a:rPr lang="en-US" sz="2000" dirty="0" smtClean="0"/>
              <a:t> CONSISTENCY</a:t>
            </a:r>
          </a:p>
          <a:p>
            <a:pPr marL="285750" indent="-285750">
              <a:buFont typeface="Arial" panose="020B0604020202020204" pitchFamily="34" charset="0"/>
              <a:buChar char="•"/>
            </a:pPr>
            <a:r>
              <a:rPr lang="en-US" sz="2000" dirty="0" smtClean="0"/>
              <a:t>Leverage automaticity</a:t>
            </a:r>
          </a:p>
          <a:p>
            <a:pPr marL="742950" lvl="1" indent="-285750">
              <a:buFont typeface="Arial" panose="020B0604020202020204" pitchFamily="34" charset="0"/>
              <a:buChar char="•"/>
            </a:pPr>
            <a:r>
              <a:rPr lang="en-US" sz="2000" b="1" dirty="0" smtClean="0"/>
              <a:t>Requires</a:t>
            </a:r>
            <a:r>
              <a:rPr lang="en-US" sz="2000" dirty="0" smtClean="0"/>
              <a:t> TRUST</a:t>
            </a:r>
          </a:p>
          <a:p>
            <a:pPr marL="742950" lvl="1" indent="-285750">
              <a:buFont typeface="Arial" panose="020B0604020202020204" pitchFamily="34" charset="0"/>
              <a:buChar char="•"/>
            </a:pPr>
            <a:r>
              <a:rPr lang="en-US" sz="2000" b="1" dirty="0" smtClean="0"/>
              <a:t>Necessary</a:t>
            </a:r>
            <a:r>
              <a:rPr lang="en-US" sz="2000" dirty="0" smtClean="0"/>
              <a:t> for naturalness</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smtClean="0"/>
          </a:p>
          <a:p>
            <a:endParaRPr lang="en-US" dirty="0"/>
          </a:p>
        </p:txBody>
      </p:sp>
      <p:grpSp>
        <p:nvGrpSpPr>
          <p:cNvPr id="13" name="Group 12"/>
          <p:cNvGrpSpPr/>
          <p:nvPr/>
        </p:nvGrpSpPr>
        <p:grpSpPr>
          <a:xfrm>
            <a:off x="6934200" y="2365259"/>
            <a:ext cx="4114800" cy="3952875"/>
            <a:chOff x="6934200" y="2365259"/>
            <a:chExt cx="4114800" cy="3952875"/>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2365259"/>
              <a:ext cx="4114800" cy="3952875"/>
            </a:xfrm>
            <a:prstGeom prst="rect">
              <a:avLst/>
            </a:prstGeom>
          </p:spPr>
        </p:pic>
        <p:sp>
          <p:nvSpPr>
            <p:cNvPr id="12" name="Content Placeholder 7"/>
            <p:cNvSpPr txBox="1">
              <a:spLocks/>
            </p:cNvSpPr>
            <p:nvPr/>
          </p:nvSpPr>
          <p:spPr>
            <a:xfrm>
              <a:off x="7305272" y="2819400"/>
              <a:ext cx="3372656" cy="2788355"/>
            </a:xfrm>
            <a:prstGeom prst="rect">
              <a:avLst/>
            </a:prstGeom>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solidFill>
                    <a:srgbClr val="002060"/>
                  </a:solidFill>
                  <a:latin typeface="+mj-lt"/>
                </a:rPr>
                <a:t>New Dialog Tech Issues:</a:t>
              </a:r>
              <a:endParaRPr lang="en-US" sz="2000" b="1" dirty="0">
                <a:solidFill>
                  <a:srgbClr val="002060"/>
                </a:solidFill>
                <a:latin typeface="+mj-lt"/>
              </a:endParaRPr>
            </a:p>
            <a:p>
              <a:r>
                <a:rPr lang="en-US" sz="2000" dirty="0" smtClean="0">
                  <a:solidFill>
                    <a:srgbClr val="002060"/>
                  </a:solidFill>
                  <a:latin typeface="+mj-lt"/>
                </a:rPr>
                <a:t>Naturalness is </a:t>
              </a:r>
              <a:r>
                <a:rPr lang="en-US" sz="2400" b="1" dirty="0" smtClean="0">
                  <a:solidFill>
                    <a:srgbClr val="002060"/>
                  </a:solidFill>
                  <a:latin typeface="+mj-lt"/>
                </a:rPr>
                <a:t>non</a:t>
              </a:r>
              <a:r>
                <a:rPr lang="en-US" sz="2000" dirty="0" smtClean="0">
                  <a:solidFill>
                    <a:srgbClr val="002060"/>
                  </a:solidFill>
                  <a:latin typeface="+mj-lt"/>
                </a:rPr>
                <a:t>-linear (only predictable short-term)</a:t>
              </a:r>
              <a:endParaRPr lang="en-US" sz="2000" dirty="0">
                <a:solidFill>
                  <a:srgbClr val="002060"/>
                </a:solidFill>
                <a:latin typeface="+mj-lt"/>
              </a:endParaRPr>
            </a:p>
            <a:p>
              <a:r>
                <a:rPr lang="en-US" sz="2000" b="1" dirty="0" smtClean="0">
                  <a:solidFill>
                    <a:srgbClr val="002060"/>
                  </a:solidFill>
                  <a:latin typeface="+mj-lt"/>
                </a:rPr>
                <a:t>Multi-</a:t>
              </a:r>
              <a:r>
                <a:rPr lang="en-US" sz="2000" dirty="0" smtClean="0">
                  <a:solidFill>
                    <a:srgbClr val="002060"/>
                  </a:solidFill>
                  <a:latin typeface="+mj-lt"/>
                </a:rPr>
                <a:t>task dialog -&gt; IVR    </a:t>
              </a:r>
              <a:r>
                <a:rPr lang="en-US" sz="2000" b="1" dirty="0" smtClean="0">
                  <a:solidFill>
                    <a:srgbClr val="002060"/>
                  </a:solidFill>
                </a:rPr>
                <a:t>Multi</a:t>
              </a:r>
              <a:r>
                <a:rPr lang="en-US" sz="2000" dirty="0" smtClean="0">
                  <a:solidFill>
                    <a:srgbClr val="002060"/>
                  </a:solidFill>
                </a:rPr>
                <a:t>-</a:t>
              </a:r>
              <a:r>
                <a:rPr lang="en-US" sz="2000" dirty="0" smtClean="0">
                  <a:solidFill>
                    <a:srgbClr val="002060"/>
                  </a:solidFill>
                  <a:latin typeface="+mj-lt"/>
                </a:rPr>
                <a:t>thread -&gt; </a:t>
              </a:r>
              <a:r>
                <a:rPr lang="en-US" sz="2000" b="1" dirty="0">
                  <a:solidFill>
                    <a:srgbClr val="002060"/>
                  </a:solidFill>
                  <a:latin typeface="+mj-lt"/>
                </a:rPr>
                <a:t>S</a:t>
              </a:r>
              <a:r>
                <a:rPr lang="en-US" sz="2000" b="1" dirty="0" smtClean="0">
                  <a:solidFill>
                    <a:srgbClr val="002060"/>
                  </a:solidFill>
                  <a:latin typeface="+mj-lt"/>
                </a:rPr>
                <a:t>ingle</a:t>
              </a:r>
              <a:r>
                <a:rPr lang="en-US" sz="2000" dirty="0" smtClean="0">
                  <a:solidFill>
                    <a:srgbClr val="002060"/>
                  </a:solidFill>
                  <a:latin typeface="+mj-lt"/>
                </a:rPr>
                <a:t>-thread</a:t>
              </a:r>
            </a:p>
            <a:p>
              <a:r>
                <a:rPr lang="en-US" sz="2000" dirty="0">
                  <a:solidFill>
                    <a:srgbClr val="002060"/>
                  </a:solidFill>
                </a:rPr>
                <a:t>Business wants </a:t>
              </a:r>
              <a:r>
                <a:rPr lang="en-US" sz="2000" b="1" dirty="0">
                  <a:solidFill>
                    <a:srgbClr val="002060"/>
                  </a:solidFill>
                </a:rPr>
                <a:t>MAX</a:t>
              </a:r>
              <a:r>
                <a:rPr lang="en-US" sz="2000" dirty="0">
                  <a:solidFill>
                    <a:srgbClr val="002060"/>
                  </a:solidFill>
                </a:rPr>
                <a:t> control </a:t>
              </a:r>
            </a:p>
            <a:p>
              <a:r>
                <a:rPr lang="en-US" sz="2000" dirty="0" smtClean="0">
                  <a:solidFill>
                    <a:srgbClr val="002060"/>
                  </a:solidFill>
                  <a:latin typeface="+mj-lt"/>
                </a:rPr>
                <a:t>But, Automaticity means: </a:t>
              </a:r>
              <a:r>
                <a:rPr lang="en-US" sz="2000" b="1" dirty="0" smtClean="0">
                  <a:solidFill>
                    <a:srgbClr val="002060"/>
                  </a:solidFill>
                  <a:latin typeface="+mj-lt"/>
                </a:rPr>
                <a:t>Delegation </a:t>
              </a:r>
              <a:r>
                <a:rPr lang="en-US" sz="2000" b="1" dirty="0">
                  <a:solidFill>
                    <a:srgbClr val="002060"/>
                  </a:solidFill>
                  <a:latin typeface="+mj-lt"/>
                </a:rPr>
                <a:t> </a:t>
              </a:r>
              <a:r>
                <a:rPr lang="en-US" sz="2000" dirty="0" smtClean="0">
                  <a:solidFill>
                    <a:srgbClr val="002060"/>
                  </a:solidFill>
                  <a:latin typeface="+mj-lt"/>
                </a:rPr>
                <a:t>of control</a:t>
              </a:r>
            </a:p>
            <a:p>
              <a:endParaRPr lang="en-US" sz="2000" b="1" dirty="0">
                <a:solidFill>
                  <a:srgbClr val="002060"/>
                </a:solidFill>
                <a:latin typeface="+mj-lt"/>
              </a:endParaRPr>
            </a:p>
          </p:txBody>
        </p:sp>
      </p:grpSp>
    </p:spTree>
    <p:extLst>
      <p:ext uri="{BB962C8B-B14F-4D97-AF65-F5344CB8AC3E}">
        <p14:creationId xmlns:p14="http://schemas.microsoft.com/office/powerpoint/2010/main" val="352920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t>
            </a:r>
            <a:r>
              <a:rPr lang="en-US" sz="3600" dirty="0" smtClean="0"/>
              <a:t>(and Ramification #5)</a:t>
            </a:r>
            <a:endParaRPr lang="en-US" dirty="0"/>
          </a:p>
        </p:txBody>
      </p:sp>
      <p:sp>
        <p:nvSpPr>
          <p:cNvPr id="6" name="Date Placeholder 5"/>
          <p:cNvSpPr>
            <a:spLocks noGrp="1"/>
          </p:cNvSpPr>
          <p:nvPr>
            <p:ph type="dt" sz="half" idx="10"/>
          </p:nvPr>
        </p:nvSpPr>
        <p:spPr/>
        <p:txBody>
          <a:bodyPr/>
          <a:lstStyle/>
          <a:p>
            <a:r>
              <a:rPr lang="en-US" dirty="0"/>
              <a:t>April 20, 2015 Mobile Voice </a:t>
            </a:r>
            <a:r>
              <a:rPr lang="en-US" dirty="0" smtClean="0"/>
              <a:t>Conference</a:t>
            </a:r>
            <a:endParaRPr lang="en-US" dirty="0"/>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42</a:t>
            </a:fld>
            <a:endParaRPr lang="en-US">
              <a:solidFill>
                <a:prstClr val="black">
                  <a:tint val="75000"/>
                </a:prstClr>
              </a:solidFill>
            </a:endParaRPr>
          </a:p>
        </p:txBody>
      </p:sp>
      <p:sp>
        <p:nvSpPr>
          <p:cNvPr id="14" name="Content Placeholder 2"/>
          <p:cNvSpPr>
            <a:spLocks noGrp="1"/>
          </p:cNvSpPr>
          <p:nvPr>
            <p:ph sz="half" idx="1"/>
          </p:nvPr>
        </p:nvSpPr>
        <p:spPr>
          <a:xfrm>
            <a:off x="572641" y="1295401"/>
            <a:ext cx="5599559" cy="3274650"/>
          </a:xfrm>
        </p:spPr>
        <p:txBody>
          <a:bodyPr>
            <a:normAutofit fontScale="62500" lnSpcReduction="20000"/>
          </a:bodyPr>
          <a:lstStyle/>
          <a:p>
            <a:pPr>
              <a:lnSpc>
                <a:spcPct val="120000"/>
              </a:lnSpc>
              <a:spcBef>
                <a:spcPts val="0"/>
              </a:spcBef>
            </a:pPr>
            <a:r>
              <a:rPr lang="en-US" b="1" dirty="0"/>
              <a:t>Dialog decision points are strategic opportunities</a:t>
            </a:r>
          </a:p>
          <a:p>
            <a:pPr lvl="1">
              <a:lnSpc>
                <a:spcPct val="120000"/>
              </a:lnSpc>
              <a:spcBef>
                <a:spcPts val="0"/>
              </a:spcBef>
              <a:buFont typeface="Calibri" panose="020F0502020204030204" pitchFamily="34" charset="0"/>
              <a:buChar char="–"/>
            </a:pPr>
            <a:r>
              <a:rPr lang="en-US" dirty="0" smtClean="0"/>
              <a:t>We are building an </a:t>
            </a:r>
            <a:r>
              <a:rPr lang="en-US" i="1" dirty="0" smtClean="0"/>
              <a:t>encounter</a:t>
            </a:r>
            <a:r>
              <a:rPr lang="en-US" dirty="0" smtClean="0"/>
              <a:t> </a:t>
            </a:r>
            <a:r>
              <a:rPr lang="en-US" b="1" dirty="0" smtClean="0"/>
              <a:t>not</a:t>
            </a:r>
            <a:r>
              <a:rPr lang="en-US" dirty="0" smtClean="0"/>
              <a:t> a </a:t>
            </a:r>
            <a:r>
              <a:rPr lang="en-US" i="1" dirty="0" smtClean="0"/>
              <a:t>call flow</a:t>
            </a:r>
            <a:endParaRPr lang="en-US" i="1" dirty="0"/>
          </a:p>
          <a:p>
            <a:pPr>
              <a:lnSpc>
                <a:spcPct val="120000"/>
              </a:lnSpc>
              <a:spcBef>
                <a:spcPts val="0"/>
              </a:spcBef>
            </a:pPr>
            <a:r>
              <a:rPr lang="en-US" b="1" dirty="0"/>
              <a:t>Dialog design is modular, not linear</a:t>
            </a:r>
          </a:p>
          <a:p>
            <a:pPr lvl="1">
              <a:lnSpc>
                <a:spcPct val="120000"/>
              </a:lnSpc>
              <a:spcBef>
                <a:spcPts val="0"/>
              </a:spcBef>
              <a:buFont typeface="Calibri" panose="020F0502020204030204" pitchFamily="34" charset="0"/>
              <a:buChar char="–"/>
            </a:pPr>
            <a:r>
              <a:rPr lang="en-US" dirty="0" smtClean="0"/>
              <a:t>Multitasking dialogs will need new formalisms</a:t>
            </a:r>
            <a:endParaRPr lang="en-US" dirty="0"/>
          </a:p>
          <a:p>
            <a:pPr lvl="1">
              <a:lnSpc>
                <a:spcPct val="120000"/>
              </a:lnSpc>
              <a:spcBef>
                <a:spcPts val="0"/>
              </a:spcBef>
              <a:buFont typeface="Calibri" panose="020F0502020204030204" pitchFamily="34" charset="0"/>
              <a:buChar char="–"/>
            </a:pPr>
            <a:r>
              <a:rPr lang="en-US" dirty="0" smtClean="0"/>
              <a:t>Concise flow charts of the experience are now longer possible</a:t>
            </a:r>
            <a:endParaRPr lang="en-US" dirty="0"/>
          </a:p>
          <a:p>
            <a:pPr>
              <a:lnSpc>
                <a:spcPct val="120000"/>
              </a:lnSpc>
              <a:spcBef>
                <a:spcPts val="0"/>
              </a:spcBef>
            </a:pPr>
            <a:r>
              <a:rPr lang="en-US" b="1" dirty="0"/>
              <a:t>Requirements cannot be separated from design</a:t>
            </a:r>
          </a:p>
          <a:p>
            <a:pPr lvl="1">
              <a:lnSpc>
                <a:spcPct val="120000"/>
              </a:lnSpc>
              <a:spcBef>
                <a:spcPts val="0"/>
              </a:spcBef>
              <a:buFont typeface="Calibri" panose="020F0502020204030204" pitchFamily="34" charset="0"/>
              <a:buChar char="–"/>
            </a:pPr>
            <a:r>
              <a:rPr lang="en-US" dirty="0"/>
              <a:t>The words, the visuals, the data representations, and dialog management </a:t>
            </a:r>
            <a:r>
              <a:rPr lang="en-US" dirty="0" smtClean="0"/>
              <a:t>(response time, accuracy, adaptation) will be tethered to the available technology. </a:t>
            </a:r>
          </a:p>
          <a:p>
            <a:pPr lvl="1">
              <a:lnSpc>
                <a:spcPct val="120000"/>
              </a:lnSpc>
              <a:spcBef>
                <a:spcPts val="0"/>
              </a:spcBef>
              <a:buFont typeface="Calibri" panose="020F0502020204030204" pitchFamily="34" charset="0"/>
              <a:buChar char="–"/>
            </a:pPr>
            <a:r>
              <a:rPr lang="en-US" dirty="0" smtClean="0"/>
              <a:t>Tech choices propagate back to the business case</a:t>
            </a:r>
            <a:endParaRPr lang="en-US" dirty="0"/>
          </a:p>
        </p:txBody>
      </p:sp>
      <p:sp>
        <p:nvSpPr>
          <p:cNvPr id="7" name="Rectangle 6"/>
          <p:cNvSpPr/>
          <p:nvPr/>
        </p:nvSpPr>
        <p:spPr>
          <a:xfrm>
            <a:off x="781620" y="4495801"/>
            <a:ext cx="5599559" cy="1830980"/>
          </a:xfrm>
          <a:prstGeom prst="rect">
            <a:avLst/>
          </a:prstGeom>
          <a:solidFill>
            <a:schemeClr val="accent5">
              <a:lumMod val="20000"/>
              <a:lumOff val="80000"/>
            </a:schemeClr>
          </a:solidFill>
          <a:ln>
            <a:solidFill>
              <a:srgbClr val="0070C0"/>
            </a:solidFill>
          </a:ln>
        </p:spPr>
        <p:txBody>
          <a:bodyPr wrap="square">
            <a:noAutofit/>
          </a:bodyPr>
          <a:lstStyle/>
          <a:p>
            <a:pPr marL="342900" indent="-342900">
              <a:buFont typeface="Arial" panose="020B0604020202020204" pitchFamily="34" charset="0"/>
              <a:buChar char="•"/>
            </a:pPr>
            <a:r>
              <a:rPr lang="en-US" sz="2000" dirty="0" smtClean="0">
                <a:solidFill>
                  <a:srgbClr val="0070C0"/>
                </a:solidFill>
              </a:rPr>
              <a:t>The technology that a user experiences as well as the tools used to build the experience both constrain the behavior possible.</a:t>
            </a:r>
          </a:p>
          <a:p>
            <a:pPr marL="342900" indent="-342900">
              <a:buFont typeface="Arial" panose="020B0604020202020204" pitchFamily="34" charset="0"/>
              <a:buChar char="•"/>
            </a:pPr>
            <a:r>
              <a:rPr lang="en-US" sz="2000" dirty="0" smtClean="0">
                <a:solidFill>
                  <a:srgbClr val="0070C0"/>
                </a:solidFill>
              </a:rPr>
              <a:t>Defining this new kind of experience will inevitably lead to new paradigms and formalisms.</a:t>
            </a:r>
          </a:p>
          <a:p>
            <a:endParaRPr lang="en-US" sz="2000" dirty="0">
              <a:solidFill>
                <a:srgbClr val="0070C0"/>
              </a:solidFill>
            </a:endParaRPr>
          </a:p>
        </p:txBody>
      </p:sp>
      <p:sp>
        <p:nvSpPr>
          <p:cNvPr id="8" name="Down Arrow 7"/>
          <p:cNvSpPr/>
          <p:nvPr/>
        </p:nvSpPr>
        <p:spPr>
          <a:xfrm>
            <a:off x="5486400" y="3939272"/>
            <a:ext cx="533400" cy="71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01000" y="3014960"/>
            <a:ext cx="3189912" cy="646331"/>
          </a:xfrm>
          <a:prstGeom prst="rect">
            <a:avLst/>
          </a:prstGeom>
        </p:spPr>
        <p:txBody>
          <a:bodyPr wrap="none">
            <a:spAutoFit/>
          </a:bodyPr>
          <a:lstStyle/>
          <a:p>
            <a:r>
              <a:rPr lang="en-US" dirty="0">
                <a:solidFill>
                  <a:srgbClr val="0070C0"/>
                </a:solidFill>
              </a:rPr>
              <a:t>&lt;add </a:t>
            </a:r>
            <a:r>
              <a:rPr lang="en-US" dirty="0" smtClean="0">
                <a:solidFill>
                  <a:srgbClr val="0070C0"/>
                </a:solidFill>
              </a:rPr>
              <a:t>a diagram or graphic</a:t>
            </a:r>
          </a:p>
          <a:p>
            <a:r>
              <a:rPr lang="en-US" dirty="0" smtClean="0">
                <a:solidFill>
                  <a:srgbClr val="0070C0"/>
                </a:solidFill>
              </a:rPr>
              <a:t>that illustrates the </a:t>
            </a:r>
            <a:r>
              <a:rPr lang="en-US" dirty="0">
                <a:solidFill>
                  <a:srgbClr val="0070C0"/>
                </a:solidFill>
              </a:rPr>
              <a:t>ramification&gt;</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1518441"/>
            <a:ext cx="4114800" cy="3952875"/>
          </a:xfrm>
          <a:prstGeom prst="rect">
            <a:avLst/>
          </a:prstGeom>
        </p:spPr>
      </p:pic>
      <p:sp>
        <p:nvSpPr>
          <p:cNvPr id="16" name="Rectangle 15"/>
          <p:cNvSpPr/>
          <p:nvPr/>
        </p:nvSpPr>
        <p:spPr>
          <a:xfrm>
            <a:off x="8001000" y="1829802"/>
            <a:ext cx="3372655" cy="461665"/>
          </a:xfrm>
          <a:prstGeom prst="rect">
            <a:avLst/>
          </a:prstGeom>
        </p:spPr>
        <p:txBody>
          <a:bodyPr wrap="none">
            <a:spAutoFit/>
          </a:bodyPr>
          <a:lstStyle/>
          <a:p>
            <a:r>
              <a:rPr lang="en-US" sz="2400" b="1" dirty="0">
                <a:solidFill>
                  <a:srgbClr val="002060"/>
                </a:solidFill>
                <a:latin typeface="+mj-lt"/>
              </a:rPr>
              <a:t>What makes this difficult?</a:t>
            </a:r>
          </a:p>
        </p:txBody>
      </p:sp>
      <p:sp>
        <p:nvSpPr>
          <p:cNvPr id="17" name="Content Placeholder 7"/>
          <p:cNvSpPr txBox="1">
            <a:spLocks/>
          </p:cNvSpPr>
          <p:nvPr/>
        </p:nvSpPr>
        <p:spPr>
          <a:xfrm>
            <a:off x="8001000" y="2403475"/>
            <a:ext cx="3372656" cy="2788355"/>
          </a:xfrm>
          <a:prstGeom prst="rect">
            <a:avLst/>
          </a:prstGeom>
          <a:ln>
            <a:no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solidFill>
                  <a:srgbClr val="002060"/>
                </a:solidFill>
                <a:latin typeface="+mj-lt"/>
              </a:rPr>
              <a:t>New tools are needed</a:t>
            </a:r>
          </a:p>
          <a:p>
            <a:r>
              <a:rPr lang="en-US" sz="2000" dirty="0" smtClean="0">
                <a:solidFill>
                  <a:srgbClr val="002060"/>
                </a:solidFill>
                <a:latin typeface="+mj-lt"/>
              </a:rPr>
              <a:t>Tighter coupling of the “idea to product” cycle </a:t>
            </a:r>
            <a:endParaRPr lang="en-US" sz="2000" dirty="0">
              <a:solidFill>
                <a:srgbClr val="002060"/>
              </a:solidFill>
              <a:latin typeface="+mj-lt"/>
            </a:endParaRPr>
          </a:p>
          <a:p>
            <a:r>
              <a:rPr lang="en-US" sz="2000" dirty="0" smtClean="0">
                <a:solidFill>
                  <a:srgbClr val="002060"/>
                </a:solidFill>
                <a:latin typeface="+mj-lt"/>
              </a:rPr>
              <a:t>The product will be more autonomous</a:t>
            </a:r>
          </a:p>
          <a:p>
            <a:r>
              <a:rPr lang="en-US" sz="2000" dirty="0" smtClean="0">
                <a:solidFill>
                  <a:srgbClr val="002060"/>
                </a:solidFill>
                <a:latin typeface="+mj-lt"/>
              </a:rPr>
              <a:t>Subtle but different</a:t>
            </a:r>
          </a:p>
          <a:p>
            <a:r>
              <a:rPr lang="en-US" sz="2000" dirty="0">
                <a:solidFill>
                  <a:srgbClr val="002060"/>
                </a:solidFill>
                <a:latin typeface="+mj-lt"/>
              </a:rPr>
              <a:t>R</a:t>
            </a:r>
            <a:r>
              <a:rPr lang="en-US" sz="2000" dirty="0" smtClean="0">
                <a:solidFill>
                  <a:srgbClr val="002060"/>
                </a:solidFill>
                <a:latin typeface="+mj-lt"/>
              </a:rPr>
              <a:t>evolutionary not evolutionary</a:t>
            </a:r>
            <a:endParaRPr lang="en-US" sz="2000" dirty="0">
              <a:solidFill>
                <a:srgbClr val="002060"/>
              </a:solidFill>
              <a:latin typeface="+mj-lt"/>
            </a:endParaRPr>
          </a:p>
        </p:txBody>
      </p:sp>
    </p:spTree>
    <p:extLst>
      <p:ext uri="{BB962C8B-B14F-4D97-AF65-F5344CB8AC3E}">
        <p14:creationId xmlns:p14="http://schemas.microsoft.com/office/powerpoint/2010/main" val="39628371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533400" y="228600"/>
            <a:ext cx="4379913" cy="828675"/>
          </a:xfrm>
        </p:spPr>
        <p:txBody>
          <a:bodyPr>
            <a:normAutofit/>
          </a:bodyPr>
          <a:lstStyle/>
          <a:p>
            <a:r>
              <a:rPr lang="en-US" altLang="en-US" sz="4800" b="1" dirty="0" smtClean="0"/>
              <a:t>Final Comments</a:t>
            </a:r>
          </a:p>
        </p:txBody>
      </p:sp>
      <p:sp>
        <p:nvSpPr>
          <p:cNvPr id="4" name="Date Placeholder 3"/>
          <p:cNvSpPr>
            <a:spLocks noGrp="1"/>
          </p:cNvSpPr>
          <p:nvPr>
            <p:ph type="dt" sz="quarter" idx="10"/>
          </p:nvPr>
        </p:nvSpPr>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US" dirty="0"/>
              <a:t>April 20, 2015 Mobile Voice </a:t>
            </a:r>
            <a:r>
              <a:rPr lang="en-US" dirty="0" smtClean="0"/>
              <a:t>Conference</a:t>
            </a:r>
            <a:endParaRPr lang="en-US" dirty="0"/>
          </a:p>
        </p:txBody>
      </p:sp>
      <p:sp>
        <p:nvSpPr>
          <p:cNvPr id="5" name="Footer Placeholder 4"/>
          <p:cNvSpPr>
            <a:spLocks noGrp="1"/>
          </p:cNvSpPr>
          <p:nvPr>
            <p:ph type="ftr" sz="quarter" idx="11"/>
          </p:nvPr>
        </p:nvSpPr>
        <p:spPr/>
        <p:txBody>
          <a:bodyPr/>
          <a:lstStyle/>
          <a:p>
            <a:pPr>
              <a:defRPr/>
            </a:pPr>
            <a:r>
              <a:rPr lang="en-US"/>
              <a:t>Creating an Advanced Dialog Application</a:t>
            </a:r>
          </a:p>
        </p:txBody>
      </p:sp>
      <p:sp>
        <p:nvSpPr>
          <p:cNvPr id="6" name="Slide Number Placeholder 5"/>
          <p:cNvSpPr>
            <a:spLocks noGrp="1"/>
          </p:cNvSpPr>
          <p:nvPr>
            <p:ph type="sldNum" sz="quarter" idx="12"/>
          </p:nvPr>
        </p:nvSpPr>
        <p:spPr/>
        <p:txBody>
          <a:bodyPr/>
          <a:lstStyle/>
          <a:p>
            <a:pPr>
              <a:defRPr/>
            </a:pPr>
            <a:fld id="{9D6EA197-D4A3-4821-BF0D-80B6AE0981B0}" type="slidenum">
              <a:rPr lang="en-US"/>
              <a:pPr>
                <a:defRPr/>
              </a:pPr>
              <a:t>43</a:t>
            </a:fld>
            <a:endParaRPr lang="en-US"/>
          </a:p>
        </p:txBody>
      </p:sp>
      <p:sp>
        <p:nvSpPr>
          <p:cNvPr id="14" name="Content Placeholder 2"/>
          <p:cNvSpPr>
            <a:spLocks/>
          </p:cNvSpPr>
          <p:nvPr/>
        </p:nvSpPr>
        <p:spPr bwMode="auto">
          <a:xfrm>
            <a:off x="877888" y="2984500"/>
            <a:ext cx="10704512"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charset="0"/>
              <a:buChar char="•"/>
              <a:defRPr sz="2400">
                <a:solidFill>
                  <a:schemeClr val="tx1"/>
                </a:solidFill>
                <a:latin typeface="Calibri" pitchFamily="34" charset="0"/>
              </a:defRPr>
            </a:lvl1pPr>
            <a:lvl2pPr marL="685800" indent="-228600">
              <a:lnSpc>
                <a:spcPct val="90000"/>
              </a:lnSpc>
              <a:spcBef>
                <a:spcPts val="500"/>
              </a:spcBef>
              <a:buFont typeface="Arial" charset="0"/>
              <a:buChar char="•"/>
              <a:defRPr sz="2000">
                <a:solidFill>
                  <a:schemeClr val="tx1"/>
                </a:solidFill>
                <a:latin typeface="Calibri" pitchFamily="34" charset="0"/>
              </a:defRPr>
            </a:lvl2pPr>
            <a:lvl3pPr marL="1143000" indent="-228600">
              <a:lnSpc>
                <a:spcPct val="90000"/>
              </a:lnSpc>
              <a:spcBef>
                <a:spcPts val="500"/>
              </a:spcBef>
              <a:buFont typeface="Arial" charset="0"/>
              <a:buChar char="•"/>
              <a:defRPr>
                <a:solidFill>
                  <a:schemeClr val="tx1"/>
                </a:solidFill>
                <a:latin typeface="Calibri" pitchFamily="34" charset="0"/>
              </a:defRPr>
            </a:lvl3pPr>
            <a:lvl4pPr marL="1600200" indent="-228600">
              <a:lnSpc>
                <a:spcPct val="90000"/>
              </a:lnSpc>
              <a:spcBef>
                <a:spcPts val="500"/>
              </a:spcBef>
              <a:buFont typeface="Arial" charset="0"/>
              <a:buChar char="•"/>
              <a:defRPr sz="1600">
                <a:solidFill>
                  <a:schemeClr val="tx1"/>
                </a:solidFill>
                <a:latin typeface="Calibri" pitchFamily="34" charset="0"/>
              </a:defRPr>
            </a:lvl4pPr>
            <a:lvl5pPr marL="2057400" indent="-228600">
              <a:lnSpc>
                <a:spcPct val="90000"/>
              </a:lnSpc>
              <a:spcBef>
                <a:spcPts val="500"/>
              </a:spcBef>
              <a:buFont typeface="Arial" charset="0"/>
              <a:buChar char="•"/>
              <a:defRPr sz="1600">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Calibri" pitchFamily="34" charset="0"/>
              </a:defRPr>
            </a:lvl9pPr>
          </a:lstStyle>
          <a:p>
            <a:pPr>
              <a:lnSpc>
                <a:spcPct val="100000"/>
              </a:lnSpc>
              <a:spcBef>
                <a:spcPct val="0"/>
              </a:spcBef>
            </a:pPr>
            <a:r>
              <a:rPr lang="en-US" altLang="en-US" sz="2000" b="1" dirty="0"/>
              <a:t>Agile development </a:t>
            </a:r>
            <a:r>
              <a:rPr lang="en-US" altLang="en-US" sz="2000" b="1" dirty="0" smtClean="0"/>
              <a:t>extends across Business </a:t>
            </a:r>
            <a:r>
              <a:rPr lang="en-US" altLang="en-US" sz="2000" b="1" dirty="0"/>
              <a:t>Requirements and Architecture.</a:t>
            </a:r>
            <a:r>
              <a:rPr lang="en-US" altLang="en-US" sz="2000" dirty="0"/>
              <a:t> </a:t>
            </a:r>
          </a:p>
          <a:p>
            <a:pPr>
              <a:lnSpc>
                <a:spcPct val="100000"/>
              </a:lnSpc>
              <a:spcBef>
                <a:spcPct val="0"/>
              </a:spcBef>
            </a:pPr>
            <a:endParaRPr lang="en-US" altLang="en-US" sz="600" dirty="0"/>
          </a:p>
          <a:p>
            <a:pPr>
              <a:lnSpc>
                <a:spcPct val="100000"/>
              </a:lnSpc>
              <a:spcBef>
                <a:spcPct val="0"/>
              </a:spcBef>
            </a:pPr>
            <a:r>
              <a:rPr lang="en-US" altLang="en-US" sz="2000" b="1" dirty="0"/>
              <a:t>Dialog management and customer management are intimately connected</a:t>
            </a:r>
            <a:r>
              <a:rPr lang="en-US" altLang="en-US" dirty="0"/>
              <a:t> </a:t>
            </a:r>
          </a:p>
          <a:p>
            <a:pPr>
              <a:lnSpc>
                <a:spcPct val="100000"/>
              </a:lnSpc>
              <a:spcBef>
                <a:spcPct val="0"/>
              </a:spcBef>
            </a:pPr>
            <a:endParaRPr lang="en-US" altLang="en-US" sz="600" dirty="0"/>
          </a:p>
          <a:p>
            <a:pPr>
              <a:lnSpc>
                <a:spcPct val="100000"/>
              </a:lnSpc>
              <a:spcBef>
                <a:spcPct val="0"/>
              </a:spcBef>
            </a:pPr>
            <a:r>
              <a:rPr lang="en-US" altLang="en-US" sz="2000" b="1" dirty="0"/>
              <a:t>Dialog design needs to </a:t>
            </a:r>
            <a:r>
              <a:rPr lang="en-US" altLang="en-US" sz="2000" b="1" dirty="0" smtClean="0"/>
              <a:t>address “doing</a:t>
            </a:r>
            <a:r>
              <a:rPr lang="en-US" altLang="en-US" sz="2000" b="1" dirty="0"/>
              <a:t>”, not </a:t>
            </a:r>
            <a:r>
              <a:rPr lang="en-US" altLang="en-US" sz="2000" b="1" dirty="0" smtClean="0"/>
              <a:t>just “saying</a:t>
            </a:r>
            <a:r>
              <a:rPr lang="en-US" altLang="en-US" sz="2000" b="1" dirty="0"/>
              <a:t>”</a:t>
            </a:r>
          </a:p>
          <a:p>
            <a:pPr>
              <a:lnSpc>
                <a:spcPct val="100000"/>
              </a:lnSpc>
              <a:spcBef>
                <a:spcPct val="0"/>
              </a:spcBef>
            </a:pPr>
            <a:endParaRPr lang="en-US" altLang="en-US" sz="600" b="1" dirty="0"/>
          </a:p>
          <a:p>
            <a:pPr>
              <a:lnSpc>
                <a:spcPct val="100000"/>
              </a:lnSpc>
              <a:spcBef>
                <a:spcPct val="0"/>
              </a:spcBef>
            </a:pPr>
            <a:r>
              <a:rPr lang="en-US" altLang="en-US" sz="2000" b="1" dirty="0"/>
              <a:t>Dialog design cannot be separated from implementation</a:t>
            </a:r>
          </a:p>
          <a:p>
            <a:pPr>
              <a:lnSpc>
                <a:spcPct val="100000"/>
              </a:lnSpc>
              <a:spcBef>
                <a:spcPct val="0"/>
              </a:spcBef>
            </a:pPr>
            <a:endParaRPr lang="en-US" altLang="en-US" sz="600" b="1" dirty="0"/>
          </a:p>
          <a:p>
            <a:pPr>
              <a:lnSpc>
                <a:spcPct val="100000"/>
              </a:lnSpc>
              <a:spcBef>
                <a:spcPct val="0"/>
              </a:spcBef>
            </a:pPr>
            <a:r>
              <a:rPr lang="en-US" altLang="en-US" sz="2000" b="1" dirty="0"/>
              <a:t>T</a:t>
            </a:r>
            <a:r>
              <a:rPr lang="en-US" altLang="en-US" sz="2000" b="1" dirty="0" smtClean="0"/>
              <a:t>echnology </a:t>
            </a:r>
            <a:r>
              <a:rPr lang="en-US" altLang="en-US" sz="2000" b="1" dirty="0"/>
              <a:t>and T</a:t>
            </a:r>
            <a:r>
              <a:rPr lang="en-US" altLang="en-US" sz="2000" b="1" dirty="0" smtClean="0"/>
              <a:t>ools </a:t>
            </a:r>
            <a:r>
              <a:rPr lang="en-US" altLang="en-US" sz="2000" b="1" dirty="0"/>
              <a:t>used to build experience constrain the possible behavior</a:t>
            </a:r>
          </a:p>
          <a:p>
            <a:pPr>
              <a:lnSpc>
                <a:spcPct val="100000"/>
              </a:lnSpc>
              <a:spcBef>
                <a:spcPct val="0"/>
              </a:spcBef>
            </a:pPr>
            <a:endParaRPr lang="en-US" altLang="en-US" sz="600" b="1" dirty="0"/>
          </a:p>
          <a:p>
            <a:pPr>
              <a:lnSpc>
                <a:spcPct val="100000"/>
              </a:lnSpc>
              <a:spcBef>
                <a:spcPct val="0"/>
              </a:spcBef>
            </a:pPr>
            <a:r>
              <a:rPr lang="en-US" altLang="en-US" sz="2000" b="1" dirty="0"/>
              <a:t>T</a:t>
            </a:r>
            <a:r>
              <a:rPr lang="en-US" altLang="en-US" sz="2000" b="1" dirty="0" smtClean="0"/>
              <a:t>his </a:t>
            </a:r>
            <a:r>
              <a:rPr lang="en-US" altLang="en-US" sz="2000" b="1" dirty="0"/>
              <a:t>new kind of experience </a:t>
            </a:r>
            <a:r>
              <a:rPr lang="en-US" altLang="en-US" sz="2000" b="1" dirty="0" smtClean="0"/>
              <a:t>will lead </a:t>
            </a:r>
            <a:r>
              <a:rPr lang="en-US" altLang="en-US" sz="2000" b="1" dirty="0"/>
              <a:t>to new paradigms and formalisms</a:t>
            </a:r>
          </a:p>
          <a:p>
            <a:pPr>
              <a:lnSpc>
                <a:spcPct val="100000"/>
              </a:lnSpc>
              <a:spcBef>
                <a:spcPct val="0"/>
              </a:spcBef>
            </a:pPr>
            <a:endParaRPr lang="en-US" altLang="en-US" sz="600" b="1" dirty="0"/>
          </a:p>
          <a:p>
            <a:pPr>
              <a:lnSpc>
                <a:spcPct val="100000"/>
              </a:lnSpc>
              <a:spcBef>
                <a:spcPct val="0"/>
              </a:spcBef>
            </a:pPr>
            <a:r>
              <a:rPr lang="en-US" altLang="en-US" sz="2000" b="1" dirty="0" smtClean="0"/>
              <a:t>Today there is no </a:t>
            </a:r>
            <a:r>
              <a:rPr lang="en-US" altLang="en-US" sz="2000" b="1" dirty="0"/>
              <a:t>manageable formalism to </a:t>
            </a:r>
            <a:r>
              <a:rPr lang="en-US" altLang="en-US" sz="2000" b="1" dirty="0" smtClean="0"/>
              <a:t>define large, </a:t>
            </a:r>
            <a:r>
              <a:rPr lang="en-US" altLang="en-US" sz="2000" b="1" dirty="0"/>
              <a:t>context-driven </a:t>
            </a:r>
            <a:r>
              <a:rPr lang="en-US" altLang="en-US" sz="2000" b="1" dirty="0" smtClean="0"/>
              <a:t>conversations</a:t>
            </a:r>
            <a:endParaRPr lang="en-US" altLang="en-US" sz="2000" b="1" dirty="0"/>
          </a:p>
          <a:p>
            <a:pPr>
              <a:lnSpc>
                <a:spcPct val="100000"/>
              </a:lnSpc>
              <a:spcBef>
                <a:spcPct val="0"/>
              </a:spcBef>
              <a:buFont typeface="Calibri" pitchFamily="34" charset="0"/>
              <a:buChar char="–"/>
            </a:pPr>
            <a:endParaRPr lang="en-US" altLang="en-US" sz="2000" b="1" dirty="0"/>
          </a:p>
          <a:p>
            <a:pPr>
              <a:lnSpc>
                <a:spcPct val="100000"/>
              </a:lnSpc>
              <a:spcBef>
                <a:spcPct val="0"/>
              </a:spcBef>
              <a:buFont typeface="Arial" charset="0"/>
              <a:buNone/>
            </a:pPr>
            <a:endParaRPr lang="en-US" altLang="en-US" sz="2000" dirty="0"/>
          </a:p>
        </p:txBody>
      </p:sp>
      <p:sp>
        <p:nvSpPr>
          <p:cNvPr id="2" name="Content Placeholder 2"/>
          <p:cNvSpPr>
            <a:spLocks/>
          </p:cNvSpPr>
          <p:nvPr/>
        </p:nvSpPr>
        <p:spPr bwMode="auto">
          <a:xfrm>
            <a:off x="3429000" y="1057275"/>
            <a:ext cx="7391400" cy="16097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charset="0"/>
              <a:buChar char="•"/>
              <a:defRPr sz="2400">
                <a:solidFill>
                  <a:schemeClr val="tx1"/>
                </a:solidFill>
                <a:latin typeface="Calibri" pitchFamily="34" charset="0"/>
              </a:defRPr>
            </a:lvl1pPr>
            <a:lvl2pPr marL="685800" indent="-228600">
              <a:lnSpc>
                <a:spcPct val="90000"/>
              </a:lnSpc>
              <a:spcBef>
                <a:spcPts val="500"/>
              </a:spcBef>
              <a:buFont typeface="Arial" charset="0"/>
              <a:buChar char="•"/>
              <a:defRPr sz="2000">
                <a:solidFill>
                  <a:schemeClr val="tx1"/>
                </a:solidFill>
                <a:latin typeface="Calibri" pitchFamily="34" charset="0"/>
              </a:defRPr>
            </a:lvl2pPr>
            <a:lvl3pPr marL="1143000" indent="-228600">
              <a:lnSpc>
                <a:spcPct val="90000"/>
              </a:lnSpc>
              <a:spcBef>
                <a:spcPts val="500"/>
              </a:spcBef>
              <a:buFont typeface="Arial" charset="0"/>
              <a:buChar char="•"/>
              <a:defRPr>
                <a:solidFill>
                  <a:schemeClr val="tx1"/>
                </a:solidFill>
                <a:latin typeface="Calibri" pitchFamily="34" charset="0"/>
              </a:defRPr>
            </a:lvl3pPr>
            <a:lvl4pPr marL="1600200" indent="-228600">
              <a:lnSpc>
                <a:spcPct val="90000"/>
              </a:lnSpc>
              <a:spcBef>
                <a:spcPts val="500"/>
              </a:spcBef>
              <a:buFont typeface="Arial" charset="0"/>
              <a:buChar char="•"/>
              <a:defRPr sz="1600">
                <a:solidFill>
                  <a:schemeClr val="tx1"/>
                </a:solidFill>
                <a:latin typeface="Calibri" pitchFamily="34" charset="0"/>
              </a:defRPr>
            </a:lvl4pPr>
            <a:lvl5pPr marL="2057400" indent="-228600">
              <a:lnSpc>
                <a:spcPct val="90000"/>
              </a:lnSpc>
              <a:spcBef>
                <a:spcPts val="500"/>
              </a:spcBef>
              <a:buFont typeface="Arial" charset="0"/>
              <a:buChar char="•"/>
              <a:defRPr sz="1600">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Calibri" pitchFamily="34" charset="0"/>
              </a:defRPr>
            </a:lvl9pPr>
          </a:lstStyle>
          <a:p>
            <a:pPr>
              <a:lnSpc>
                <a:spcPct val="100000"/>
              </a:lnSpc>
              <a:spcBef>
                <a:spcPct val="0"/>
              </a:spcBef>
            </a:pPr>
            <a:r>
              <a:rPr lang="en-US" altLang="en-US" dirty="0" smtClean="0"/>
              <a:t>Decision </a:t>
            </a:r>
            <a:r>
              <a:rPr lang="en-US" altLang="en-US" dirty="0"/>
              <a:t>points are </a:t>
            </a:r>
            <a:r>
              <a:rPr lang="en-US" altLang="en-US" b="1" dirty="0"/>
              <a:t>strategic opportunities</a:t>
            </a:r>
            <a:r>
              <a:rPr lang="en-US" altLang="en-US" sz="2800" b="1" dirty="0"/>
              <a:t> </a:t>
            </a:r>
          </a:p>
          <a:p>
            <a:pPr>
              <a:lnSpc>
                <a:spcPct val="100000"/>
              </a:lnSpc>
              <a:spcBef>
                <a:spcPct val="0"/>
              </a:spcBef>
            </a:pPr>
            <a:endParaRPr lang="en-US" altLang="en-US" sz="800" b="1" dirty="0"/>
          </a:p>
          <a:p>
            <a:pPr>
              <a:lnSpc>
                <a:spcPct val="100000"/>
              </a:lnSpc>
              <a:spcBef>
                <a:spcPct val="0"/>
              </a:spcBef>
            </a:pPr>
            <a:r>
              <a:rPr lang="en-US" altLang="en-US" dirty="0"/>
              <a:t>Dialog design is </a:t>
            </a:r>
            <a:r>
              <a:rPr lang="en-US" altLang="en-US" b="1" dirty="0"/>
              <a:t>modular, not linear</a:t>
            </a:r>
          </a:p>
          <a:p>
            <a:pPr>
              <a:lnSpc>
                <a:spcPct val="100000"/>
              </a:lnSpc>
              <a:spcBef>
                <a:spcPct val="0"/>
              </a:spcBef>
            </a:pPr>
            <a:endParaRPr lang="en-US" altLang="en-US" sz="800" b="1" dirty="0"/>
          </a:p>
          <a:p>
            <a:pPr>
              <a:lnSpc>
                <a:spcPct val="100000"/>
              </a:lnSpc>
              <a:spcBef>
                <a:spcPct val="0"/>
              </a:spcBef>
            </a:pPr>
            <a:r>
              <a:rPr lang="en-US" altLang="en-US" dirty="0"/>
              <a:t>Requirements </a:t>
            </a:r>
            <a:r>
              <a:rPr lang="en-US" altLang="en-US" b="1" dirty="0"/>
              <a:t>cannot be separated </a:t>
            </a:r>
            <a:r>
              <a:rPr lang="en-US" altLang="en-US" dirty="0"/>
              <a:t>from design</a:t>
            </a:r>
            <a:r>
              <a:rPr lang="en-US" altLang="en-US" sz="2800" dirty="0"/>
              <a:t> </a:t>
            </a:r>
          </a:p>
          <a:p>
            <a:pPr>
              <a:lnSpc>
                <a:spcPct val="100000"/>
              </a:lnSpc>
              <a:spcBef>
                <a:spcPct val="0"/>
              </a:spcBef>
              <a:buFont typeface="Arial" charset="0"/>
              <a:buNone/>
            </a:pPr>
            <a:endParaRPr lang="en-US" altLang="en-US" sz="2000" b="1" dirty="0"/>
          </a:p>
        </p:txBody>
      </p:sp>
      <p:sp>
        <p:nvSpPr>
          <p:cNvPr id="76809" name="Text Box 9"/>
          <p:cNvSpPr txBox="1">
            <a:spLocks noChangeArrowheads="1"/>
          </p:cNvSpPr>
          <p:nvPr/>
        </p:nvSpPr>
        <p:spPr bwMode="auto">
          <a:xfrm>
            <a:off x="566530" y="1672052"/>
            <a:ext cx="1948070" cy="46166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400" b="1" dirty="0" smtClean="0"/>
              <a:t>Conclusions:</a:t>
            </a:r>
            <a:endParaRPr lang="en-US" altLang="en-US" sz="2400" b="1" dirty="0"/>
          </a:p>
        </p:txBody>
      </p:sp>
    </p:spTree>
    <p:extLst>
      <p:ext uri="{BB962C8B-B14F-4D97-AF65-F5344CB8AC3E}">
        <p14:creationId xmlns:p14="http://schemas.microsoft.com/office/powerpoint/2010/main" val="3375141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Development Methods</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dirty="0"/>
              <a:t>April 20, 2015 Mobile Voice Conference</a:t>
            </a:r>
          </a:p>
        </p:txBody>
      </p:sp>
      <p:sp>
        <p:nvSpPr>
          <p:cNvPr id="5" name="Footer Placeholder 4"/>
          <p:cNvSpPr>
            <a:spLocks noGrp="1"/>
          </p:cNvSpPr>
          <p:nvPr>
            <p:ph type="ftr" sz="quarter" idx="11"/>
          </p:nvPr>
        </p:nvSpPr>
        <p:spPr/>
        <p:txBody>
          <a:bodyPr/>
          <a:lstStyle/>
          <a:p>
            <a:r>
              <a:rPr lang="en-US" smtClean="0"/>
              <a:t>Creating an Advanced Dialog Application</a:t>
            </a:r>
            <a:endParaRPr lang="en-US"/>
          </a:p>
        </p:txBody>
      </p:sp>
      <p:sp>
        <p:nvSpPr>
          <p:cNvPr id="6" name="Slide Number Placeholder 5"/>
          <p:cNvSpPr>
            <a:spLocks noGrp="1"/>
          </p:cNvSpPr>
          <p:nvPr>
            <p:ph type="sldNum" sz="quarter" idx="12"/>
          </p:nvPr>
        </p:nvSpPr>
        <p:spPr/>
        <p:txBody>
          <a:bodyPr/>
          <a:lstStyle/>
          <a:p>
            <a:fld id="{533200FA-CC72-40F1-A333-605CE3E81AB0}" type="slidenum">
              <a:rPr lang="en-US" smtClean="0"/>
              <a:pPr/>
              <a:t>5</a:t>
            </a:fld>
            <a:endParaRPr lang="en-US"/>
          </a:p>
        </p:txBody>
      </p:sp>
    </p:spTree>
    <p:extLst>
      <p:ext uri="{BB962C8B-B14F-4D97-AF65-F5344CB8AC3E}">
        <p14:creationId xmlns:p14="http://schemas.microsoft.com/office/powerpoint/2010/main" val="3717641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59" y="208524"/>
            <a:ext cx="10297232" cy="782076"/>
          </a:xfrm>
        </p:spPr>
        <p:txBody>
          <a:bodyPr>
            <a:noAutofit/>
          </a:bodyPr>
          <a:lstStyle/>
          <a:p>
            <a:r>
              <a:rPr lang="en-US" sz="2800" dirty="0" smtClean="0">
                <a:solidFill>
                  <a:srgbClr val="0070C0"/>
                </a:solidFill>
              </a:rPr>
              <a:t/>
            </a:r>
            <a:br>
              <a:rPr lang="en-US" sz="2800" dirty="0" smtClean="0">
                <a:solidFill>
                  <a:srgbClr val="0070C0"/>
                </a:solidFill>
              </a:rPr>
            </a:br>
            <a:r>
              <a:rPr lang="en-US" sz="2400" dirty="0">
                <a:solidFill>
                  <a:srgbClr val="0070C0"/>
                </a:solidFill>
              </a:rPr>
              <a:t/>
            </a:r>
            <a:br>
              <a:rPr lang="en-US" sz="2400" dirty="0">
                <a:solidFill>
                  <a:srgbClr val="0070C0"/>
                </a:solidFill>
              </a:rPr>
            </a:br>
            <a:r>
              <a:rPr lang="en-US" sz="2400" dirty="0" smtClean="0">
                <a:solidFill>
                  <a:srgbClr val="0070C0"/>
                </a:solidFill>
              </a:rPr>
              <a:t/>
            </a:r>
            <a:br>
              <a:rPr lang="en-US" sz="2400" dirty="0" smtClean="0">
                <a:solidFill>
                  <a:srgbClr val="0070C0"/>
                </a:solidFill>
              </a:rPr>
            </a:br>
            <a:r>
              <a:rPr lang="en-US" sz="2400" dirty="0">
                <a:solidFill>
                  <a:srgbClr val="0070C0"/>
                </a:solidFill>
              </a:rPr>
              <a:t/>
            </a:r>
            <a:br>
              <a:rPr lang="en-US" sz="2400" dirty="0">
                <a:solidFill>
                  <a:srgbClr val="0070C0"/>
                </a:solidFill>
              </a:rPr>
            </a:br>
            <a:r>
              <a:rPr lang="en-US" sz="4000" dirty="0" smtClean="0"/>
              <a:t>What are Project </a:t>
            </a:r>
            <a:r>
              <a:rPr lang="en-US" sz="4000" dirty="0"/>
              <a:t>Development </a:t>
            </a:r>
            <a:r>
              <a:rPr lang="en-US" sz="4000" dirty="0" smtClean="0"/>
              <a:t>Methods? </a:t>
            </a:r>
            <a:r>
              <a:rPr lang="en-US" sz="3600" dirty="0" smtClean="0"/>
              <a:t/>
            </a:r>
            <a:br>
              <a:rPr lang="en-US" sz="3600" dirty="0" smtClean="0"/>
            </a:br>
            <a:r>
              <a:rPr lang="en-US" sz="2400" dirty="0" smtClean="0"/>
              <a:t>Approaches for </a:t>
            </a:r>
            <a:r>
              <a:rPr lang="en-US" sz="2400" dirty="0"/>
              <a:t>planning, designing, implementing, and </a:t>
            </a:r>
            <a:r>
              <a:rPr lang="en-US" sz="2400" dirty="0" smtClean="0"/>
              <a:t>governing</a:t>
            </a:r>
            <a:br>
              <a:rPr lang="en-US" sz="2400" dirty="0" smtClean="0"/>
            </a:br>
            <a:r>
              <a:rPr lang="en-US" sz="2400" dirty="0" smtClean="0"/>
              <a:t>complex </a:t>
            </a:r>
            <a:r>
              <a:rPr lang="en-US" sz="2400" dirty="0"/>
              <a:t>projects.</a:t>
            </a:r>
            <a:br>
              <a:rPr lang="en-US" sz="2400" dirty="0"/>
            </a:br>
            <a:endParaRPr lang="en-US" sz="2400" dirty="0">
              <a:solidFill>
                <a:srgbClr val="0070C0"/>
              </a:solidFill>
            </a:endParaRPr>
          </a:p>
        </p:txBody>
      </p:sp>
      <p:sp>
        <p:nvSpPr>
          <p:cNvPr id="3" name="Content Placeholder 2"/>
          <p:cNvSpPr>
            <a:spLocks noGrp="1"/>
          </p:cNvSpPr>
          <p:nvPr>
            <p:ph sz="half" idx="1"/>
          </p:nvPr>
        </p:nvSpPr>
        <p:spPr>
          <a:xfrm>
            <a:off x="694237" y="2125071"/>
            <a:ext cx="4921568" cy="3956050"/>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marL="0" indent="0">
              <a:lnSpc>
                <a:spcPct val="160000"/>
              </a:lnSpc>
              <a:buNone/>
            </a:pPr>
            <a:r>
              <a:rPr lang="en-US" sz="3000" dirty="0" smtClean="0">
                <a:solidFill>
                  <a:srgbClr val="0070C0"/>
                </a:solidFill>
              </a:rPr>
              <a:t>Why are they needed?</a:t>
            </a:r>
          </a:p>
          <a:p>
            <a:pPr rtl="0" eaLnBrk="1" latinLnBrk="0" hangingPunct="1"/>
            <a:r>
              <a:rPr lang="en-US" sz="2800" kern="1200" dirty="0" smtClean="0">
                <a:solidFill>
                  <a:schemeClr val="tx1"/>
                </a:solidFill>
                <a:effectLst/>
                <a:latin typeface="+mn-lt"/>
                <a:ea typeface="+mn-ea"/>
                <a:cs typeface="+mn-cs"/>
              </a:rPr>
              <a:t>Manage complexity</a:t>
            </a:r>
            <a:endParaRPr lang="en-US" sz="2800" dirty="0" smtClean="0">
              <a:effectLst/>
            </a:endParaRPr>
          </a:p>
          <a:p>
            <a:pPr rtl="0" eaLnBrk="1" latinLnBrk="0" hangingPunct="1"/>
            <a:r>
              <a:rPr lang="en-US" sz="2800" kern="1200" dirty="0" smtClean="0">
                <a:solidFill>
                  <a:schemeClr val="tx1"/>
                </a:solidFill>
                <a:effectLst/>
                <a:latin typeface="+mn-lt"/>
                <a:ea typeface="+mn-ea"/>
                <a:cs typeface="+mn-cs"/>
              </a:rPr>
              <a:t>Ensure completeness</a:t>
            </a:r>
            <a:endParaRPr lang="en-US" dirty="0" smtClean="0">
              <a:effectLst/>
            </a:endParaRPr>
          </a:p>
          <a:p>
            <a:pPr rtl="0" eaLnBrk="1" latinLnBrk="0" hangingPunct="1"/>
            <a:r>
              <a:rPr lang="en-US" sz="2800" kern="1200" dirty="0" smtClean="0">
                <a:solidFill>
                  <a:schemeClr val="tx1"/>
                </a:solidFill>
                <a:effectLst/>
                <a:latin typeface="+mn-lt"/>
                <a:ea typeface="+mn-ea"/>
                <a:cs typeface="+mn-cs"/>
              </a:rPr>
              <a:t>Support an enterprise architecture</a:t>
            </a:r>
            <a:endParaRPr lang="en-US" dirty="0" smtClean="0">
              <a:effectLst/>
            </a:endParaRPr>
          </a:p>
          <a:p>
            <a:pPr lvl="1"/>
            <a:r>
              <a:rPr lang="en-US" sz="2400" kern="1200" dirty="0" smtClean="0">
                <a:solidFill>
                  <a:schemeClr val="tx1"/>
                </a:solidFill>
                <a:effectLst/>
                <a:latin typeface="+mn-lt"/>
                <a:ea typeface="+mn-ea"/>
                <a:cs typeface="+mn-cs"/>
              </a:rPr>
              <a:t>Which supports strategy and planning</a:t>
            </a:r>
            <a:endParaRPr lang="en-US" dirty="0" smtClean="0">
              <a:effectLst/>
            </a:endParaRPr>
          </a:p>
          <a:p>
            <a:pPr rtl="0" eaLnBrk="1" latinLnBrk="0" hangingPunct="1"/>
            <a:r>
              <a:rPr lang="en-US" sz="2800" kern="1200" dirty="0" smtClean="0">
                <a:solidFill>
                  <a:schemeClr val="tx1"/>
                </a:solidFill>
                <a:effectLst/>
                <a:latin typeface="+mn-lt"/>
                <a:ea typeface="+mn-ea"/>
                <a:cs typeface="+mn-cs"/>
              </a:rPr>
              <a:t>Support change and growth</a:t>
            </a:r>
            <a:endParaRPr lang="en-US" dirty="0" smtClean="0">
              <a:effectLst/>
            </a:endParaRPr>
          </a:p>
          <a:p>
            <a:pPr rtl="0" eaLnBrk="1" fontAlgn="auto" latinLnBrk="0" hangingPunct="1"/>
            <a:r>
              <a:rPr lang="en-US" sz="2800" kern="1200" dirty="0" smtClean="0">
                <a:solidFill>
                  <a:schemeClr val="tx1"/>
                </a:solidFill>
                <a:effectLst/>
                <a:latin typeface="+mn-lt"/>
                <a:ea typeface="+mn-ea"/>
                <a:cs typeface="+mn-cs"/>
              </a:rPr>
              <a:t>Lower costs, reduces risk</a:t>
            </a:r>
            <a:endParaRPr lang="en-US" dirty="0" smtClean="0">
              <a:effectLst/>
            </a:endParaRPr>
          </a:p>
          <a:p>
            <a:pPr rtl="0" eaLnBrk="1" latinLnBrk="0" hangingPunct="1"/>
            <a:r>
              <a:rPr lang="en-US" sz="2800" kern="1200" dirty="0" smtClean="0">
                <a:solidFill>
                  <a:schemeClr val="tx1"/>
                </a:solidFill>
                <a:effectLst/>
                <a:latin typeface="+mn-lt"/>
                <a:ea typeface="+mn-ea"/>
                <a:cs typeface="+mn-cs"/>
              </a:rPr>
              <a:t>Improve time to market</a:t>
            </a:r>
            <a:endParaRPr lang="en-US" dirty="0">
              <a:effectLst/>
            </a:endParaRPr>
          </a:p>
        </p:txBody>
      </p:sp>
      <p:sp>
        <p:nvSpPr>
          <p:cNvPr id="8" name="Date Placeholder 7"/>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33200FA-CC72-40F1-A333-605CE3E81AB0}" type="slidenum">
              <a:rPr lang="en-US" smtClean="0">
                <a:solidFill>
                  <a:prstClr val="black">
                    <a:tint val="75000"/>
                  </a:prstClr>
                </a:solidFill>
              </a:rPr>
              <a:pPr/>
              <a:t>6</a:t>
            </a:fld>
            <a:endParaRPr lang="en-US">
              <a:solidFill>
                <a:prstClr val="black">
                  <a:tint val="75000"/>
                </a:prstClr>
              </a:solidFill>
            </a:endParaRPr>
          </a:p>
        </p:txBody>
      </p:sp>
      <p:grpSp>
        <p:nvGrpSpPr>
          <p:cNvPr id="14" name="Group 13"/>
          <p:cNvGrpSpPr/>
          <p:nvPr/>
        </p:nvGrpSpPr>
        <p:grpSpPr>
          <a:xfrm>
            <a:off x="6064405" y="1459206"/>
            <a:ext cx="5943600" cy="4473350"/>
            <a:chOff x="6064405" y="1459206"/>
            <a:chExt cx="5943600" cy="4473350"/>
          </a:xfrm>
        </p:grpSpPr>
        <p:grpSp>
          <p:nvGrpSpPr>
            <p:cNvPr id="10" name="Group 9"/>
            <p:cNvGrpSpPr>
              <a:grpSpLocks noChangeAspect="1"/>
            </p:cNvGrpSpPr>
            <p:nvPr/>
          </p:nvGrpSpPr>
          <p:grpSpPr>
            <a:xfrm>
              <a:off x="6064405" y="1690688"/>
              <a:ext cx="5943600" cy="4241868"/>
              <a:chOff x="1291366" y="76200"/>
              <a:chExt cx="9609268" cy="6858000"/>
            </a:xfrm>
            <a:scene3d>
              <a:camera prst="orthographicFront">
                <a:rot lat="1500000" lon="1500000" rev="0"/>
              </a:camera>
              <a:lightRig rig="threePt" dir="t"/>
            </a:scene3d>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1366" y="76200"/>
                <a:ext cx="9609268" cy="6858000"/>
              </a:xfrm>
              <a:prstGeom prst="rect">
                <a:avLst/>
              </a:prstGeom>
            </p:spPr>
          </p:pic>
          <p:sp>
            <p:nvSpPr>
              <p:cNvPr id="12" name="Rectangle 11"/>
              <p:cNvSpPr/>
              <p:nvPr/>
            </p:nvSpPr>
            <p:spPr>
              <a:xfrm>
                <a:off x="1524000" y="304800"/>
                <a:ext cx="9144000" cy="640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422271" y="1459206"/>
              <a:ext cx="2258632" cy="646331"/>
            </a:xfrm>
            <a:prstGeom prst="rect">
              <a:avLst/>
            </a:prstGeom>
            <a:noFill/>
          </p:spPr>
          <p:txBody>
            <a:bodyPr wrap="none" rtlCol="0">
              <a:spAutoFit/>
            </a:bodyPr>
            <a:lstStyle/>
            <a:p>
              <a:pPr algn="ctr"/>
              <a:r>
                <a:rPr lang="en-US" dirty="0" smtClean="0"/>
                <a:t>TOGAF Architecture</a:t>
              </a:r>
            </a:p>
            <a:p>
              <a:pPr algn="ctr"/>
              <a:r>
                <a:rPr lang="en-US" dirty="0" smtClean="0"/>
                <a:t>Development Method</a:t>
              </a:r>
              <a:endParaRPr lang="en-US" dirty="0"/>
            </a:p>
          </p:txBody>
        </p:sp>
      </p:grpSp>
      <p:grpSp>
        <p:nvGrpSpPr>
          <p:cNvPr id="13" name="Group 12"/>
          <p:cNvGrpSpPr/>
          <p:nvPr/>
        </p:nvGrpSpPr>
        <p:grpSpPr>
          <a:xfrm>
            <a:off x="5615805" y="2369010"/>
            <a:ext cx="5272286" cy="4011685"/>
            <a:chOff x="5615805" y="2369010"/>
            <a:chExt cx="5272286" cy="4011685"/>
          </a:xfrm>
        </p:grpSpPr>
        <p:sp>
          <p:nvSpPr>
            <p:cNvPr id="5" name="TextBox 4"/>
            <p:cNvSpPr txBox="1"/>
            <p:nvPr/>
          </p:nvSpPr>
          <p:spPr>
            <a:xfrm>
              <a:off x="5715000" y="6011363"/>
              <a:ext cx="2023952" cy="369332"/>
            </a:xfrm>
            <a:prstGeom prst="rect">
              <a:avLst/>
            </a:prstGeom>
            <a:noFill/>
          </p:spPr>
          <p:txBody>
            <a:bodyPr wrap="none" rtlCol="0">
              <a:spAutoFit/>
            </a:bodyPr>
            <a:lstStyle/>
            <a:p>
              <a:pPr algn="ctr"/>
              <a:r>
                <a:rPr lang="en-US" dirty="0" smtClean="0"/>
                <a:t>Corporate Methods</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5805" y="2369010"/>
              <a:ext cx="5272286" cy="3954214"/>
            </a:xfrm>
            <a:prstGeom prst="rect">
              <a:avLst/>
            </a:prstGeom>
            <a:ln>
              <a:solidFill>
                <a:schemeClr val="tx1"/>
              </a:solidFill>
            </a:ln>
            <a:scene3d>
              <a:camera prst="orthographicFront">
                <a:rot lat="1500000" lon="1500000" rev="0"/>
              </a:camera>
              <a:lightRig rig="threePt" dir="t"/>
            </a:scene3d>
          </p:spPr>
        </p:pic>
      </p:grpSp>
    </p:spTree>
    <p:custDataLst>
      <p:tags r:id="rId1"/>
    </p:custDataLst>
    <p:extLst>
      <p:ext uri="{BB962C8B-B14F-4D97-AF65-F5344CB8AC3E}">
        <p14:creationId xmlns:p14="http://schemas.microsoft.com/office/powerpoint/2010/main" val="3507561768"/>
      </p:ext>
    </p:extLst>
  </p:cSld>
  <p:clrMapOvr>
    <a:masterClrMapping/>
  </p:clrMapOvr>
  <mc:AlternateContent xmlns:mc="http://schemas.openxmlformats.org/markup-compatibility/2006" xmlns:p14="http://schemas.microsoft.com/office/powerpoint/2010/main">
    <mc:Choice Requires="p14">
      <p:transition spd="slow" p14:dur="2000" advTm="95452"/>
    </mc:Choice>
    <mc:Fallback xmlns="">
      <p:transition xmlns:p14="http://schemas.microsoft.com/office/powerpoint/2010/main" spd="slow" advTm="954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559406" cy="1325563"/>
          </a:xfrm>
        </p:spPr>
        <p:txBody>
          <a:bodyPr>
            <a:normAutofit/>
          </a:bodyPr>
          <a:lstStyle/>
          <a:p>
            <a:r>
              <a:rPr lang="en-US" sz="4000" dirty="0" smtClean="0"/>
              <a:t>Existing Methods		Typical Artifacts Produced</a:t>
            </a:r>
            <a:endParaRPr lang="en-US" sz="4000" dirty="0"/>
          </a:p>
        </p:txBody>
      </p:sp>
      <p:sp>
        <p:nvSpPr>
          <p:cNvPr id="19" name="Content Placeholder 2"/>
          <p:cNvSpPr>
            <a:spLocks noGrp="1"/>
          </p:cNvSpPr>
          <p:nvPr>
            <p:ph sz="half" idx="2"/>
          </p:nvPr>
        </p:nvSpPr>
        <p:spPr>
          <a:xfrm>
            <a:off x="6789234" y="1459206"/>
            <a:ext cx="5061102" cy="5093993"/>
          </a:xfrm>
        </p:spPr>
        <p:txBody>
          <a:bodyPr>
            <a:normAutofit fontScale="77500" lnSpcReduction="20000"/>
          </a:bodyPr>
          <a:lstStyle/>
          <a:p>
            <a:pPr marL="514350" indent="-514350">
              <a:lnSpc>
                <a:spcPct val="120000"/>
              </a:lnSpc>
              <a:spcBef>
                <a:spcPts val="600"/>
              </a:spcBef>
              <a:buFont typeface="+mj-lt"/>
              <a:buAutoNum type="arabicPeriod"/>
            </a:pPr>
            <a:r>
              <a:rPr lang="en-US" sz="2400" dirty="0" smtClean="0"/>
              <a:t>Preliminary Project Request</a:t>
            </a:r>
          </a:p>
          <a:p>
            <a:pPr marL="514350" indent="-514350">
              <a:lnSpc>
                <a:spcPct val="120000"/>
              </a:lnSpc>
              <a:spcBef>
                <a:spcPts val="600"/>
              </a:spcBef>
              <a:buFont typeface="+mj-lt"/>
              <a:buAutoNum type="arabicPeriod"/>
            </a:pPr>
            <a:r>
              <a:rPr lang="en-US" sz="2400" dirty="0" smtClean="0"/>
              <a:t>Initial Architectural Solution</a:t>
            </a:r>
          </a:p>
          <a:p>
            <a:pPr marL="0" indent="0">
              <a:lnSpc>
                <a:spcPct val="120000"/>
              </a:lnSpc>
              <a:spcBef>
                <a:spcPts val="600"/>
              </a:spcBef>
              <a:buNone/>
            </a:pPr>
            <a:r>
              <a:rPr lang="en-US" sz="2400" dirty="0" smtClean="0"/>
              <a:t>	</a:t>
            </a:r>
            <a:r>
              <a:rPr lang="en-US" sz="2400" dirty="0" smtClean="0">
                <a:solidFill>
                  <a:srgbClr val="009999"/>
                </a:solidFill>
              </a:rPr>
              <a:t>Early Cost Estimate</a:t>
            </a:r>
          </a:p>
          <a:p>
            <a:pPr marL="514350" indent="-514350">
              <a:lnSpc>
                <a:spcPct val="120000"/>
              </a:lnSpc>
              <a:spcBef>
                <a:spcPts val="600"/>
              </a:spcBef>
              <a:buFont typeface="+mj-lt"/>
              <a:buAutoNum type="arabicPeriod" startAt="3"/>
            </a:pPr>
            <a:r>
              <a:rPr lang="en-US" sz="2400" dirty="0" smtClean="0"/>
              <a:t>Formal Business Requirements</a:t>
            </a:r>
          </a:p>
          <a:p>
            <a:pPr marL="514350" indent="-514350">
              <a:lnSpc>
                <a:spcPct val="120000"/>
              </a:lnSpc>
              <a:spcBef>
                <a:spcPts val="600"/>
              </a:spcBef>
              <a:buFont typeface="+mj-lt"/>
              <a:buAutoNum type="arabicPeriod" startAt="3"/>
            </a:pPr>
            <a:r>
              <a:rPr lang="en-US" sz="2400" dirty="0" smtClean="0"/>
              <a:t>Detailed Architectural Solution</a:t>
            </a:r>
          </a:p>
          <a:p>
            <a:pPr marL="800100" lvl="1">
              <a:lnSpc>
                <a:spcPct val="120000"/>
              </a:lnSpc>
              <a:spcBef>
                <a:spcPts val="600"/>
              </a:spcBef>
            </a:pPr>
            <a:r>
              <a:rPr lang="en-US" sz="2000" dirty="0" smtClean="0"/>
              <a:t>System Requirements</a:t>
            </a:r>
          </a:p>
          <a:p>
            <a:pPr marL="0" indent="0">
              <a:lnSpc>
                <a:spcPct val="120000"/>
              </a:lnSpc>
              <a:spcBef>
                <a:spcPts val="600"/>
              </a:spcBef>
              <a:buNone/>
            </a:pPr>
            <a:r>
              <a:rPr lang="en-US" sz="2400" dirty="0" smtClean="0"/>
              <a:t>	</a:t>
            </a:r>
            <a:r>
              <a:rPr lang="en-US" sz="2400" dirty="0" smtClean="0">
                <a:solidFill>
                  <a:srgbClr val="009999"/>
                </a:solidFill>
              </a:rPr>
              <a:t>Detailed Costs and Business Case</a:t>
            </a:r>
          </a:p>
          <a:p>
            <a:pPr marL="514350" indent="-514350">
              <a:lnSpc>
                <a:spcPct val="120000"/>
              </a:lnSpc>
              <a:spcBef>
                <a:spcPts val="600"/>
              </a:spcBef>
              <a:buFont typeface="+mj-lt"/>
              <a:buAutoNum type="arabicPeriod" startAt="5"/>
            </a:pPr>
            <a:r>
              <a:rPr lang="en-US" sz="2400" dirty="0" smtClean="0"/>
              <a:t>High Level Design</a:t>
            </a:r>
          </a:p>
          <a:p>
            <a:pPr marL="803275" lvl="1">
              <a:lnSpc>
                <a:spcPct val="120000"/>
              </a:lnSpc>
              <a:spcBef>
                <a:spcPts val="600"/>
              </a:spcBef>
            </a:pPr>
            <a:r>
              <a:rPr lang="en-US" sz="2000" dirty="0" smtClean="0"/>
              <a:t>User Interface Design</a:t>
            </a:r>
          </a:p>
          <a:p>
            <a:pPr marL="514350" indent="-514350">
              <a:lnSpc>
                <a:spcPct val="120000"/>
              </a:lnSpc>
              <a:spcBef>
                <a:spcPts val="600"/>
              </a:spcBef>
              <a:buFont typeface="+mj-lt"/>
              <a:buAutoNum type="arabicPeriod" startAt="5"/>
            </a:pPr>
            <a:r>
              <a:rPr lang="en-US" sz="2400" dirty="0" smtClean="0"/>
              <a:t>Development</a:t>
            </a:r>
          </a:p>
          <a:p>
            <a:pPr marL="514350" indent="-514350">
              <a:lnSpc>
                <a:spcPct val="120000"/>
              </a:lnSpc>
              <a:spcBef>
                <a:spcPts val="600"/>
              </a:spcBef>
              <a:buFont typeface="+mj-lt"/>
              <a:buAutoNum type="arabicPeriod" startAt="5"/>
            </a:pPr>
            <a:r>
              <a:rPr lang="en-US" sz="2400" dirty="0" smtClean="0"/>
              <a:t>Testing</a:t>
            </a:r>
          </a:p>
          <a:p>
            <a:pPr marL="0" indent="0">
              <a:lnSpc>
                <a:spcPct val="120000"/>
              </a:lnSpc>
              <a:spcBef>
                <a:spcPts val="600"/>
              </a:spcBef>
              <a:buNone/>
            </a:pPr>
            <a:r>
              <a:rPr lang="en-US" sz="2400" dirty="0" smtClean="0"/>
              <a:t>	</a:t>
            </a:r>
            <a:r>
              <a:rPr lang="en-US" sz="2400" dirty="0" smtClean="0">
                <a:solidFill>
                  <a:srgbClr val="009999"/>
                </a:solidFill>
              </a:rPr>
              <a:t>Readiness Determination</a:t>
            </a:r>
          </a:p>
          <a:p>
            <a:pPr marL="514350" indent="-514350">
              <a:lnSpc>
                <a:spcPct val="120000"/>
              </a:lnSpc>
              <a:spcBef>
                <a:spcPts val="600"/>
              </a:spcBef>
              <a:buFont typeface="+mj-lt"/>
              <a:buAutoNum type="arabicPeriod" startAt="8"/>
            </a:pPr>
            <a:r>
              <a:rPr lang="en-US" sz="2400" dirty="0" smtClean="0"/>
              <a:t>Deployment</a:t>
            </a:r>
          </a:p>
          <a:p>
            <a:pPr marL="0" indent="0">
              <a:lnSpc>
                <a:spcPct val="120000"/>
              </a:lnSpc>
              <a:spcBef>
                <a:spcPts val="600"/>
              </a:spcBef>
              <a:buNone/>
            </a:pPr>
            <a:r>
              <a:rPr lang="en-US" sz="2400" dirty="0" smtClean="0"/>
              <a:t>	</a:t>
            </a:r>
            <a:r>
              <a:rPr lang="en-US" sz="2400" dirty="0" smtClean="0">
                <a:solidFill>
                  <a:srgbClr val="009999"/>
                </a:solidFill>
              </a:rPr>
              <a:t>Project Close</a:t>
            </a:r>
            <a:endParaRPr lang="en-US" sz="2400" dirty="0">
              <a:solidFill>
                <a:srgbClr val="009999"/>
              </a:solidFill>
            </a:endParaRPr>
          </a:p>
        </p:txBody>
      </p:sp>
      <p:sp>
        <p:nvSpPr>
          <p:cNvPr id="16" name="Date Placeholder 15"/>
          <p:cNvSpPr>
            <a:spLocks noGrp="1"/>
          </p:cNvSpPr>
          <p:nvPr>
            <p:ph type="dt" sz="half" idx="10"/>
          </p:nvPr>
        </p:nvSpPr>
        <p:spPr/>
        <p:txBody>
          <a:bodyPr/>
          <a:lstStyle/>
          <a:p>
            <a:r>
              <a:rPr lang="en-US" dirty="0"/>
              <a:t>April 20, 2015 Mobile Voice Conference</a:t>
            </a: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Creating an Advanced Dialog Application</a:t>
            </a:r>
            <a:endParaRPr lang="en-US">
              <a:solidFill>
                <a:prstClr val="black">
                  <a:tint val="75000"/>
                </a:prstClr>
              </a:solidFill>
            </a:endParaRPr>
          </a:p>
        </p:txBody>
      </p:sp>
      <p:sp>
        <p:nvSpPr>
          <p:cNvPr id="15" name="Slide Number Placeholder 14"/>
          <p:cNvSpPr>
            <a:spLocks noGrp="1"/>
          </p:cNvSpPr>
          <p:nvPr>
            <p:ph type="sldNum" sz="quarter" idx="12"/>
          </p:nvPr>
        </p:nvSpPr>
        <p:spPr/>
        <p:txBody>
          <a:bodyPr/>
          <a:lstStyle/>
          <a:p>
            <a:fld id="{533200FA-CC72-40F1-A333-605CE3E81AB0}" type="slidenum">
              <a:rPr lang="en-US" smtClean="0">
                <a:solidFill>
                  <a:prstClr val="black">
                    <a:tint val="75000"/>
                  </a:prstClr>
                </a:solidFill>
              </a:rPr>
              <a:pPr/>
              <a:t>7</a:t>
            </a:fld>
            <a:endParaRPr lang="en-US">
              <a:solidFill>
                <a:prstClr val="black">
                  <a:tint val="75000"/>
                </a:prstClr>
              </a:solidFill>
            </a:endParaRPr>
          </a:p>
        </p:txBody>
      </p:sp>
      <p:grpSp>
        <p:nvGrpSpPr>
          <p:cNvPr id="4" name="Group 3"/>
          <p:cNvGrpSpPr/>
          <p:nvPr/>
        </p:nvGrpSpPr>
        <p:grpSpPr>
          <a:xfrm>
            <a:off x="381000" y="1459206"/>
            <a:ext cx="6392200" cy="4921489"/>
            <a:chOff x="5615805" y="1459206"/>
            <a:chExt cx="6392200" cy="4921489"/>
          </a:xfrm>
        </p:grpSpPr>
        <p:grpSp>
          <p:nvGrpSpPr>
            <p:cNvPr id="14" name="Group 13"/>
            <p:cNvGrpSpPr/>
            <p:nvPr/>
          </p:nvGrpSpPr>
          <p:grpSpPr>
            <a:xfrm>
              <a:off x="6064405" y="1459206"/>
              <a:ext cx="5943600" cy="4473350"/>
              <a:chOff x="6064405" y="1459206"/>
              <a:chExt cx="5943600" cy="4473350"/>
            </a:xfrm>
          </p:grpSpPr>
          <p:grpSp>
            <p:nvGrpSpPr>
              <p:cNvPr id="10" name="Group 9"/>
              <p:cNvGrpSpPr>
                <a:grpSpLocks noChangeAspect="1"/>
              </p:cNvGrpSpPr>
              <p:nvPr/>
            </p:nvGrpSpPr>
            <p:grpSpPr>
              <a:xfrm>
                <a:off x="6064405" y="1690688"/>
                <a:ext cx="5943600" cy="4241868"/>
                <a:chOff x="1291366" y="76200"/>
                <a:chExt cx="9609268" cy="6858000"/>
              </a:xfrm>
              <a:scene3d>
                <a:camera prst="orthographicFront">
                  <a:rot lat="1500000" lon="1500000" rev="0"/>
                </a:camera>
                <a:lightRig rig="threePt" dir="t"/>
              </a:scene3d>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366" y="76200"/>
                  <a:ext cx="9609268" cy="6858000"/>
                </a:xfrm>
                <a:prstGeom prst="rect">
                  <a:avLst/>
                </a:prstGeom>
              </p:spPr>
            </p:pic>
            <p:sp>
              <p:nvSpPr>
                <p:cNvPr id="12" name="Rectangle 11"/>
                <p:cNvSpPr/>
                <p:nvPr/>
              </p:nvSpPr>
              <p:spPr>
                <a:xfrm>
                  <a:off x="1524000" y="304800"/>
                  <a:ext cx="9144000" cy="640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422271" y="1459206"/>
                <a:ext cx="2258632" cy="646331"/>
              </a:xfrm>
              <a:prstGeom prst="rect">
                <a:avLst/>
              </a:prstGeom>
              <a:noFill/>
            </p:spPr>
            <p:txBody>
              <a:bodyPr wrap="none" rtlCol="0">
                <a:spAutoFit/>
              </a:bodyPr>
              <a:lstStyle/>
              <a:p>
                <a:pPr algn="ctr"/>
                <a:r>
                  <a:rPr lang="en-US" dirty="0" smtClean="0"/>
                  <a:t>TOGAF Architecture</a:t>
                </a:r>
              </a:p>
              <a:p>
                <a:pPr algn="ctr"/>
                <a:r>
                  <a:rPr lang="en-US" dirty="0" smtClean="0"/>
                  <a:t>Development Method</a:t>
                </a:r>
                <a:endParaRPr lang="en-US" dirty="0"/>
              </a:p>
            </p:txBody>
          </p:sp>
        </p:grpSp>
        <p:grpSp>
          <p:nvGrpSpPr>
            <p:cNvPr id="13" name="Group 12"/>
            <p:cNvGrpSpPr/>
            <p:nvPr/>
          </p:nvGrpSpPr>
          <p:grpSpPr>
            <a:xfrm>
              <a:off x="5615805" y="2369010"/>
              <a:ext cx="5272286" cy="4011685"/>
              <a:chOff x="5615805" y="2369010"/>
              <a:chExt cx="5272286" cy="4011685"/>
            </a:xfrm>
          </p:grpSpPr>
          <p:sp>
            <p:nvSpPr>
              <p:cNvPr id="5" name="TextBox 4"/>
              <p:cNvSpPr txBox="1"/>
              <p:nvPr/>
            </p:nvSpPr>
            <p:spPr>
              <a:xfrm>
                <a:off x="5715000" y="6011363"/>
                <a:ext cx="2023952" cy="369332"/>
              </a:xfrm>
              <a:prstGeom prst="rect">
                <a:avLst/>
              </a:prstGeom>
              <a:noFill/>
            </p:spPr>
            <p:txBody>
              <a:bodyPr wrap="none" rtlCol="0">
                <a:spAutoFit/>
              </a:bodyPr>
              <a:lstStyle/>
              <a:p>
                <a:pPr algn="ctr"/>
                <a:r>
                  <a:rPr lang="en-US" dirty="0" smtClean="0"/>
                  <a:t>Corporate Methods</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805" y="2369010"/>
                <a:ext cx="5272286" cy="3954214"/>
              </a:xfrm>
              <a:prstGeom prst="rect">
                <a:avLst/>
              </a:prstGeom>
              <a:ln>
                <a:solidFill>
                  <a:schemeClr val="tx1"/>
                </a:solidFill>
              </a:ln>
              <a:scene3d>
                <a:camera prst="orthographicFront">
                  <a:rot lat="1500000" lon="1500000" rev="0"/>
                </a:camera>
                <a:lightRig rig="threePt" dir="t"/>
              </a:scene3d>
            </p:spPr>
          </p:pic>
        </p:grpSp>
      </p:grpSp>
      <p:pic>
        <p:nvPicPr>
          <p:cNvPr id="17" name="Picture 16"/>
          <p:cNvPicPr>
            <a:picLocks noChangeAspect="1"/>
          </p:cNvPicPr>
          <p:nvPr/>
        </p:nvPicPr>
        <p:blipFill>
          <a:blip r:embed="rId5"/>
          <a:stretch>
            <a:fillRect/>
          </a:stretch>
        </p:blipFill>
        <p:spPr>
          <a:xfrm>
            <a:off x="9831659" y="2127396"/>
            <a:ext cx="321537" cy="561745"/>
          </a:xfrm>
          <a:prstGeom prst="rect">
            <a:avLst/>
          </a:prstGeom>
        </p:spPr>
      </p:pic>
      <p:pic>
        <p:nvPicPr>
          <p:cNvPr id="26" name="Picture 25"/>
          <p:cNvPicPr>
            <a:picLocks noChangeAspect="1"/>
          </p:cNvPicPr>
          <p:nvPr/>
        </p:nvPicPr>
        <p:blipFill>
          <a:blip r:embed="rId5"/>
          <a:stretch>
            <a:fillRect/>
          </a:stretch>
        </p:blipFill>
        <p:spPr>
          <a:xfrm>
            <a:off x="11111942" y="3471951"/>
            <a:ext cx="321537" cy="561745"/>
          </a:xfrm>
          <a:prstGeom prst="rect">
            <a:avLst/>
          </a:prstGeom>
        </p:spPr>
      </p:pic>
      <p:pic>
        <p:nvPicPr>
          <p:cNvPr id="29" name="Picture 28"/>
          <p:cNvPicPr>
            <a:picLocks noChangeAspect="1"/>
          </p:cNvPicPr>
          <p:nvPr/>
        </p:nvPicPr>
        <p:blipFill>
          <a:blip r:embed="rId5"/>
          <a:stretch>
            <a:fillRect/>
          </a:stretch>
        </p:blipFill>
        <p:spPr>
          <a:xfrm>
            <a:off x="10472965" y="5332893"/>
            <a:ext cx="321537" cy="561745"/>
          </a:xfrm>
          <a:prstGeom prst="rect">
            <a:avLst/>
          </a:prstGeom>
        </p:spPr>
      </p:pic>
    </p:spTree>
    <p:extLst>
      <p:ext uri="{BB962C8B-B14F-4D97-AF65-F5344CB8AC3E}">
        <p14:creationId xmlns:p14="http://schemas.microsoft.com/office/powerpoint/2010/main" val="1815637620"/>
      </p:ext>
    </p:extLst>
  </p:cSld>
  <p:clrMapOvr>
    <a:masterClrMapping/>
  </p:clrMapOvr>
  <mc:AlternateContent xmlns:mc="http://schemas.openxmlformats.org/markup-compatibility/2006" xmlns:p14="http://schemas.microsoft.com/office/powerpoint/2010/main">
    <mc:Choice Requires="p14">
      <p:transition spd="slow" p14:dur="2000" advTm="130317"/>
    </mc:Choice>
    <mc:Fallback xmlns="">
      <p:transition xmlns:p14="http://schemas.microsoft.com/office/powerpoint/2010/main" spd="slow" advTm="13031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559406" cy="1325563"/>
          </a:xfrm>
        </p:spPr>
        <p:txBody>
          <a:bodyPr>
            <a:normAutofit/>
          </a:bodyPr>
          <a:lstStyle/>
          <a:p>
            <a:r>
              <a:rPr lang="en-US" sz="4000" dirty="0" smtClean="0"/>
              <a:t>Existing Methods		Typical Artifacts Produced</a:t>
            </a:r>
            <a:endParaRPr lang="en-US" sz="4000" dirty="0"/>
          </a:p>
        </p:txBody>
      </p:sp>
      <p:sp>
        <p:nvSpPr>
          <p:cNvPr id="19" name="Content Placeholder 2"/>
          <p:cNvSpPr>
            <a:spLocks noGrp="1"/>
          </p:cNvSpPr>
          <p:nvPr>
            <p:ph sz="half" idx="2"/>
          </p:nvPr>
        </p:nvSpPr>
        <p:spPr>
          <a:xfrm>
            <a:off x="6789234" y="1459206"/>
            <a:ext cx="5061102" cy="5093993"/>
          </a:xfrm>
        </p:spPr>
        <p:txBody>
          <a:bodyPr>
            <a:normAutofit fontScale="77500" lnSpcReduction="20000"/>
          </a:bodyPr>
          <a:lstStyle/>
          <a:p>
            <a:pPr marL="514350" indent="-514350">
              <a:lnSpc>
                <a:spcPct val="120000"/>
              </a:lnSpc>
              <a:spcBef>
                <a:spcPts val="600"/>
              </a:spcBef>
              <a:buFont typeface="+mj-lt"/>
              <a:buAutoNum type="arabicPeriod"/>
            </a:pPr>
            <a:r>
              <a:rPr lang="en-US" sz="2400" dirty="0" smtClean="0"/>
              <a:t>Preliminary Project Request</a:t>
            </a:r>
          </a:p>
          <a:p>
            <a:pPr marL="514350" indent="-514350">
              <a:lnSpc>
                <a:spcPct val="120000"/>
              </a:lnSpc>
              <a:spcBef>
                <a:spcPts val="600"/>
              </a:spcBef>
              <a:buFont typeface="+mj-lt"/>
              <a:buAutoNum type="arabicPeriod"/>
            </a:pPr>
            <a:r>
              <a:rPr lang="en-US" sz="2400" dirty="0" smtClean="0"/>
              <a:t>Initial Architectural Solution</a:t>
            </a:r>
          </a:p>
          <a:p>
            <a:pPr marL="0" indent="0">
              <a:lnSpc>
                <a:spcPct val="120000"/>
              </a:lnSpc>
              <a:spcBef>
                <a:spcPts val="600"/>
              </a:spcBef>
              <a:buNone/>
            </a:pPr>
            <a:r>
              <a:rPr lang="en-US" sz="2400" dirty="0" smtClean="0"/>
              <a:t>	</a:t>
            </a:r>
            <a:r>
              <a:rPr lang="en-US" sz="2400" dirty="0" smtClean="0">
                <a:solidFill>
                  <a:srgbClr val="009999"/>
                </a:solidFill>
              </a:rPr>
              <a:t>Early Cost Estimate</a:t>
            </a:r>
          </a:p>
          <a:p>
            <a:pPr marL="514350" indent="-514350">
              <a:lnSpc>
                <a:spcPct val="120000"/>
              </a:lnSpc>
              <a:spcBef>
                <a:spcPts val="600"/>
              </a:spcBef>
              <a:buFont typeface="+mj-lt"/>
              <a:buAutoNum type="arabicPeriod" startAt="3"/>
            </a:pPr>
            <a:r>
              <a:rPr lang="en-US" sz="2400" dirty="0" smtClean="0"/>
              <a:t>Formal Business Requirements</a:t>
            </a:r>
          </a:p>
          <a:p>
            <a:pPr marL="514350" indent="-514350">
              <a:lnSpc>
                <a:spcPct val="120000"/>
              </a:lnSpc>
              <a:spcBef>
                <a:spcPts val="600"/>
              </a:spcBef>
              <a:buFont typeface="+mj-lt"/>
              <a:buAutoNum type="arabicPeriod" startAt="3"/>
            </a:pPr>
            <a:r>
              <a:rPr lang="en-US" sz="2400" dirty="0" smtClean="0"/>
              <a:t>Detailed Architectural Solution</a:t>
            </a:r>
          </a:p>
          <a:p>
            <a:pPr marL="800100" lvl="1">
              <a:lnSpc>
                <a:spcPct val="120000"/>
              </a:lnSpc>
              <a:spcBef>
                <a:spcPts val="600"/>
              </a:spcBef>
            </a:pPr>
            <a:r>
              <a:rPr lang="en-US" sz="2000" dirty="0" smtClean="0"/>
              <a:t>System Requirements</a:t>
            </a:r>
          </a:p>
          <a:p>
            <a:pPr marL="0" indent="0">
              <a:lnSpc>
                <a:spcPct val="120000"/>
              </a:lnSpc>
              <a:spcBef>
                <a:spcPts val="600"/>
              </a:spcBef>
              <a:buNone/>
            </a:pPr>
            <a:r>
              <a:rPr lang="en-US" sz="2400" dirty="0" smtClean="0"/>
              <a:t>	</a:t>
            </a:r>
            <a:r>
              <a:rPr lang="en-US" sz="2400" dirty="0" smtClean="0">
                <a:solidFill>
                  <a:srgbClr val="009999"/>
                </a:solidFill>
              </a:rPr>
              <a:t>Detailed Costs and Business Case</a:t>
            </a:r>
          </a:p>
          <a:p>
            <a:pPr marL="514350" indent="-514350">
              <a:lnSpc>
                <a:spcPct val="120000"/>
              </a:lnSpc>
              <a:spcBef>
                <a:spcPts val="600"/>
              </a:spcBef>
              <a:buFont typeface="+mj-lt"/>
              <a:buAutoNum type="arabicPeriod" startAt="5"/>
            </a:pPr>
            <a:r>
              <a:rPr lang="en-US" sz="2400" dirty="0" smtClean="0"/>
              <a:t>High Level Design</a:t>
            </a:r>
          </a:p>
          <a:p>
            <a:pPr marL="803275" lvl="1">
              <a:lnSpc>
                <a:spcPct val="120000"/>
              </a:lnSpc>
              <a:spcBef>
                <a:spcPts val="600"/>
              </a:spcBef>
            </a:pPr>
            <a:r>
              <a:rPr lang="en-US" sz="2000" dirty="0" smtClean="0"/>
              <a:t>User Interface Design</a:t>
            </a:r>
          </a:p>
          <a:p>
            <a:pPr marL="514350" indent="-514350">
              <a:lnSpc>
                <a:spcPct val="120000"/>
              </a:lnSpc>
              <a:spcBef>
                <a:spcPts val="600"/>
              </a:spcBef>
              <a:buFont typeface="+mj-lt"/>
              <a:buAutoNum type="arabicPeriod" startAt="5"/>
            </a:pPr>
            <a:r>
              <a:rPr lang="en-US" sz="2400" dirty="0" smtClean="0"/>
              <a:t>Development</a:t>
            </a:r>
          </a:p>
          <a:p>
            <a:pPr marL="514350" indent="-514350">
              <a:lnSpc>
                <a:spcPct val="120000"/>
              </a:lnSpc>
              <a:spcBef>
                <a:spcPts val="600"/>
              </a:spcBef>
              <a:buFont typeface="+mj-lt"/>
              <a:buAutoNum type="arabicPeriod" startAt="5"/>
            </a:pPr>
            <a:r>
              <a:rPr lang="en-US" sz="2400" dirty="0" smtClean="0"/>
              <a:t>Testing</a:t>
            </a:r>
          </a:p>
          <a:p>
            <a:pPr marL="0" indent="0">
              <a:lnSpc>
                <a:spcPct val="120000"/>
              </a:lnSpc>
              <a:spcBef>
                <a:spcPts val="600"/>
              </a:spcBef>
              <a:buNone/>
            </a:pPr>
            <a:r>
              <a:rPr lang="en-US" sz="2400" dirty="0" smtClean="0"/>
              <a:t>	</a:t>
            </a:r>
            <a:r>
              <a:rPr lang="en-US" sz="2400" dirty="0" smtClean="0">
                <a:solidFill>
                  <a:srgbClr val="009999"/>
                </a:solidFill>
              </a:rPr>
              <a:t>Readiness Determination</a:t>
            </a:r>
          </a:p>
          <a:p>
            <a:pPr marL="514350" indent="-514350">
              <a:lnSpc>
                <a:spcPct val="120000"/>
              </a:lnSpc>
              <a:spcBef>
                <a:spcPts val="600"/>
              </a:spcBef>
              <a:buFont typeface="+mj-lt"/>
              <a:buAutoNum type="arabicPeriod" startAt="8"/>
            </a:pPr>
            <a:r>
              <a:rPr lang="en-US" sz="2400" dirty="0" smtClean="0"/>
              <a:t>Deployment</a:t>
            </a:r>
          </a:p>
          <a:p>
            <a:pPr marL="0" indent="0">
              <a:lnSpc>
                <a:spcPct val="120000"/>
              </a:lnSpc>
              <a:spcBef>
                <a:spcPts val="600"/>
              </a:spcBef>
              <a:buNone/>
            </a:pPr>
            <a:r>
              <a:rPr lang="en-US" sz="2400" dirty="0" smtClean="0"/>
              <a:t>	</a:t>
            </a:r>
            <a:r>
              <a:rPr lang="en-US" sz="2400" dirty="0" smtClean="0">
                <a:solidFill>
                  <a:srgbClr val="009999"/>
                </a:solidFill>
              </a:rPr>
              <a:t>Project Close</a:t>
            </a:r>
            <a:endParaRPr lang="en-US" sz="2400" dirty="0">
              <a:solidFill>
                <a:srgbClr val="009999"/>
              </a:solidFill>
            </a:endParaRPr>
          </a:p>
        </p:txBody>
      </p:sp>
      <p:sp>
        <p:nvSpPr>
          <p:cNvPr id="16" name="Date Placeholder 15"/>
          <p:cNvSpPr>
            <a:spLocks noGrp="1"/>
          </p:cNvSpPr>
          <p:nvPr>
            <p:ph type="dt" sz="half" idx="10"/>
          </p:nvPr>
        </p:nvSpPr>
        <p:spPr/>
        <p:txBody>
          <a:bodyPr/>
          <a:lstStyle/>
          <a:p>
            <a:r>
              <a:rPr lang="en-US" dirty="0"/>
              <a:t>April 20, 2015 Mobile Voice Conference</a:t>
            </a: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Creating an Advanced Dialog Application</a:t>
            </a:r>
            <a:endParaRPr lang="en-US">
              <a:solidFill>
                <a:prstClr val="black">
                  <a:tint val="75000"/>
                </a:prstClr>
              </a:solidFill>
            </a:endParaRPr>
          </a:p>
        </p:txBody>
      </p:sp>
      <p:sp>
        <p:nvSpPr>
          <p:cNvPr id="15" name="Slide Number Placeholder 14"/>
          <p:cNvSpPr>
            <a:spLocks noGrp="1"/>
          </p:cNvSpPr>
          <p:nvPr>
            <p:ph type="sldNum" sz="quarter" idx="12"/>
          </p:nvPr>
        </p:nvSpPr>
        <p:spPr/>
        <p:txBody>
          <a:bodyPr/>
          <a:lstStyle/>
          <a:p>
            <a:fld id="{533200FA-CC72-40F1-A333-605CE3E81AB0}" type="slidenum">
              <a:rPr lang="en-US" smtClean="0">
                <a:solidFill>
                  <a:prstClr val="black">
                    <a:tint val="75000"/>
                  </a:prstClr>
                </a:solidFill>
              </a:rPr>
              <a:pPr/>
              <a:t>8</a:t>
            </a:fld>
            <a:endParaRPr lang="en-US" dirty="0">
              <a:solidFill>
                <a:prstClr val="black">
                  <a:tint val="75000"/>
                </a:prstClr>
              </a:solidFill>
            </a:endParaRPr>
          </a:p>
        </p:txBody>
      </p:sp>
      <p:grpSp>
        <p:nvGrpSpPr>
          <p:cNvPr id="4" name="Group 3"/>
          <p:cNvGrpSpPr/>
          <p:nvPr/>
        </p:nvGrpSpPr>
        <p:grpSpPr>
          <a:xfrm>
            <a:off x="381000" y="1459206"/>
            <a:ext cx="6392200" cy="4921489"/>
            <a:chOff x="5615805" y="1459206"/>
            <a:chExt cx="6392200" cy="4921489"/>
          </a:xfrm>
        </p:grpSpPr>
        <p:grpSp>
          <p:nvGrpSpPr>
            <p:cNvPr id="14" name="Group 13"/>
            <p:cNvGrpSpPr/>
            <p:nvPr/>
          </p:nvGrpSpPr>
          <p:grpSpPr>
            <a:xfrm>
              <a:off x="6064405" y="1459206"/>
              <a:ext cx="5943600" cy="4473350"/>
              <a:chOff x="6064405" y="1459206"/>
              <a:chExt cx="5943600" cy="4473350"/>
            </a:xfrm>
          </p:grpSpPr>
          <p:grpSp>
            <p:nvGrpSpPr>
              <p:cNvPr id="10" name="Group 9"/>
              <p:cNvGrpSpPr>
                <a:grpSpLocks noChangeAspect="1"/>
              </p:cNvGrpSpPr>
              <p:nvPr/>
            </p:nvGrpSpPr>
            <p:grpSpPr>
              <a:xfrm>
                <a:off x="6064405" y="1690688"/>
                <a:ext cx="5943600" cy="4241868"/>
                <a:chOff x="1291366" y="76200"/>
                <a:chExt cx="9609268" cy="6858000"/>
              </a:xfrm>
              <a:scene3d>
                <a:camera prst="orthographicFront">
                  <a:rot lat="1500000" lon="1500000" rev="0"/>
                </a:camera>
                <a:lightRig rig="threePt" dir="t"/>
              </a:scene3d>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366" y="76200"/>
                  <a:ext cx="9609268" cy="6858000"/>
                </a:xfrm>
                <a:prstGeom prst="rect">
                  <a:avLst/>
                </a:prstGeom>
              </p:spPr>
            </p:pic>
            <p:sp>
              <p:nvSpPr>
                <p:cNvPr id="12" name="Rectangle 11"/>
                <p:cNvSpPr/>
                <p:nvPr/>
              </p:nvSpPr>
              <p:spPr>
                <a:xfrm>
                  <a:off x="1524000" y="304800"/>
                  <a:ext cx="9144000" cy="640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422271" y="1459206"/>
                <a:ext cx="2258632" cy="646331"/>
              </a:xfrm>
              <a:prstGeom prst="rect">
                <a:avLst/>
              </a:prstGeom>
              <a:noFill/>
            </p:spPr>
            <p:txBody>
              <a:bodyPr wrap="none" rtlCol="0">
                <a:spAutoFit/>
              </a:bodyPr>
              <a:lstStyle/>
              <a:p>
                <a:pPr algn="ctr"/>
                <a:r>
                  <a:rPr lang="en-US" dirty="0" smtClean="0"/>
                  <a:t>TOGAF Architecture</a:t>
                </a:r>
              </a:p>
              <a:p>
                <a:pPr algn="ctr"/>
                <a:r>
                  <a:rPr lang="en-US" dirty="0" smtClean="0"/>
                  <a:t>Development Method</a:t>
                </a:r>
                <a:endParaRPr lang="en-US" dirty="0"/>
              </a:p>
            </p:txBody>
          </p:sp>
        </p:grpSp>
        <p:grpSp>
          <p:nvGrpSpPr>
            <p:cNvPr id="13" name="Group 12"/>
            <p:cNvGrpSpPr/>
            <p:nvPr/>
          </p:nvGrpSpPr>
          <p:grpSpPr>
            <a:xfrm>
              <a:off x="5615805" y="2369010"/>
              <a:ext cx="5272286" cy="4011685"/>
              <a:chOff x="5615805" y="2369010"/>
              <a:chExt cx="5272286" cy="4011685"/>
            </a:xfrm>
          </p:grpSpPr>
          <p:sp>
            <p:nvSpPr>
              <p:cNvPr id="5" name="TextBox 4"/>
              <p:cNvSpPr txBox="1"/>
              <p:nvPr/>
            </p:nvSpPr>
            <p:spPr>
              <a:xfrm>
                <a:off x="5715000" y="6011363"/>
                <a:ext cx="2023952" cy="369332"/>
              </a:xfrm>
              <a:prstGeom prst="rect">
                <a:avLst/>
              </a:prstGeom>
              <a:noFill/>
            </p:spPr>
            <p:txBody>
              <a:bodyPr wrap="none" rtlCol="0">
                <a:spAutoFit/>
              </a:bodyPr>
              <a:lstStyle/>
              <a:p>
                <a:pPr algn="ctr"/>
                <a:r>
                  <a:rPr lang="en-US" dirty="0" smtClean="0"/>
                  <a:t>Corporate Methods</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805" y="2369010"/>
                <a:ext cx="5272286" cy="3954214"/>
              </a:xfrm>
              <a:prstGeom prst="rect">
                <a:avLst/>
              </a:prstGeom>
              <a:ln>
                <a:solidFill>
                  <a:schemeClr val="tx1"/>
                </a:solidFill>
              </a:ln>
              <a:scene3d>
                <a:camera prst="orthographicFront">
                  <a:rot lat="1500000" lon="1500000" rev="0"/>
                </a:camera>
                <a:lightRig rig="threePt" dir="t"/>
              </a:scene3d>
            </p:spPr>
          </p:pic>
        </p:grpSp>
      </p:grpSp>
      <p:cxnSp>
        <p:nvCxnSpPr>
          <p:cNvPr id="20" name="Straight Arrow Connector 19"/>
          <p:cNvCxnSpPr/>
          <p:nvPr/>
        </p:nvCxnSpPr>
        <p:spPr>
          <a:xfrm>
            <a:off x="9829800" y="4271761"/>
            <a:ext cx="1859" cy="8382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5400000">
            <a:off x="9829800" y="4913759"/>
            <a:ext cx="457200" cy="457200"/>
          </a:xfrm>
          <a:prstGeom prst="arc">
            <a:avLst>
              <a:gd name="adj1" fmla="val 16200000"/>
              <a:gd name="adj2" fmla="val 5598114"/>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10287000" y="4271761"/>
            <a:ext cx="0" cy="8382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rot="16200000">
            <a:off x="9829800" y="4010763"/>
            <a:ext cx="457200" cy="457200"/>
          </a:xfrm>
          <a:prstGeom prst="arc">
            <a:avLst>
              <a:gd name="adj1" fmla="val 16548392"/>
              <a:gd name="adj2" fmla="val 5598114"/>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10312197" y="4367695"/>
            <a:ext cx="1451936" cy="646331"/>
          </a:xfrm>
          <a:prstGeom prst="rect">
            <a:avLst/>
          </a:prstGeom>
        </p:spPr>
        <p:txBody>
          <a:bodyPr wrap="none">
            <a:spAutoFit/>
          </a:bodyPr>
          <a:lstStyle/>
          <a:p>
            <a:r>
              <a:rPr lang="en-US" dirty="0" smtClean="0">
                <a:solidFill>
                  <a:srgbClr val="C00000"/>
                </a:solidFill>
              </a:rPr>
              <a:t>Agile</a:t>
            </a:r>
          </a:p>
          <a:p>
            <a:r>
              <a:rPr lang="en-US" dirty="0" smtClean="0">
                <a:solidFill>
                  <a:srgbClr val="C00000"/>
                </a:solidFill>
              </a:rPr>
              <a:t>Development</a:t>
            </a:r>
            <a:endParaRPr lang="en-US" dirty="0">
              <a:solidFill>
                <a:srgbClr val="C00000"/>
              </a:solidFill>
            </a:endParaRPr>
          </a:p>
        </p:txBody>
      </p:sp>
      <p:pic>
        <p:nvPicPr>
          <p:cNvPr id="17" name="Picture 16"/>
          <p:cNvPicPr>
            <a:picLocks noChangeAspect="1"/>
          </p:cNvPicPr>
          <p:nvPr/>
        </p:nvPicPr>
        <p:blipFill>
          <a:blip r:embed="rId5"/>
          <a:stretch>
            <a:fillRect/>
          </a:stretch>
        </p:blipFill>
        <p:spPr>
          <a:xfrm>
            <a:off x="9831659" y="2127396"/>
            <a:ext cx="321537" cy="561745"/>
          </a:xfrm>
          <a:prstGeom prst="rect">
            <a:avLst/>
          </a:prstGeom>
        </p:spPr>
      </p:pic>
      <p:pic>
        <p:nvPicPr>
          <p:cNvPr id="26" name="Picture 25"/>
          <p:cNvPicPr>
            <a:picLocks noChangeAspect="1"/>
          </p:cNvPicPr>
          <p:nvPr/>
        </p:nvPicPr>
        <p:blipFill>
          <a:blip r:embed="rId5"/>
          <a:stretch>
            <a:fillRect/>
          </a:stretch>
        </p:blipFill>
        <p:spPr>
          <a:xfrm>
            <a:off x="11111942" y="3471951"/>
            <a:ext cx="321537" cy="561745"/>
          </a:xfrm>
          <a:prstGeom prst="rect">
            <a:avLst/>
          </a:prstGeom>
        </p:spPr>
      </p:pic>
      <p:pic>
        <p:nvPicPr>
          <p:cNvPr id="29" name="Picture 28"/>
          <p:cNvPicPr>
            <a:picLocks noChangeAspect="1"/>
          </p:cNvPicPr>
          <p:nvPr/>
        </p:nvPicPr>
        <p:blipFill>
          <a:blip r:embed="rId5"/>
          <a:stretch>
            <a:fillRect/>
          </a:stretch>
        </p:blipFill>
        <p:spPr>
          <a:xfrm>
            <a:off x="10472965" y="5332893"/>
            <a:ext cx="321537" cy="561745"/>
          </a:xfrm>
          <a:prstGeom prst="rect">
            <a:avLst/>
          </a:prstGeom>
        </p:spPr>
      </p:pic>
    </p:spTree>
    <p:extLst>
      <p:ext uri="{BB962C8B-B14F-4D97-AF65-F5344CB8AC3E}">
        <p14:creationId xmlns:p14="http://schemas.microsoft.com/office/powerpoint/2010/main" val="467002744"/>
      </p:ext>
    </p:extLst>
  </p:cSld>
  <p:clrMapOvr>
    <a:masterClrMapping/>
  </p:clrMapOvr>
  <mc:AlternateContent xmlns:mc="http://schemas.openxmlformats.org/markup-compatibility/2006" xmlns:p14="http://schemas.microsoft.com/office/powerpoint/2010/main">
    <mc:Choice Requires="p14">
      <p:transition spd="slow" p14:dur="2000" advTm="130317"/>
    </mc:Choice>
    <mc:Fallback xmlns="">
      <p:transition xmlns:p14="http://schemas.microsoft.com/office/powerpoint/2010/main" spd="slow" advTm="13031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xplosion 1 10"/>
          <p:cNvSpPr/>
          <p:nvPr/>
        </p:nvSpPr>
        <p:spPr>
          <a:xfrm>
            <a:off x="8686800" y="1459871"/>
            <a:ext cx="2932559" cy="2932559"/>
          </a:xfrm>
          <a:prstGeom prst="irregularSeal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1350"/>
            <a:ext cx="10515600" cy="1325563"/>
          </a:xfrm>
        </p:spPr>
        <p:txBody>
          <a:bodyPr>
            <a:normAutofit/>
          </a:bodyPr>
          <a:lstStyle/>
          <a:p>
            <a:r>
              <a:rPr lang="en-US" sz="4000" dirty="0" smtClean="0"/>
              <a:t>Advanced Dialog Applications Need</a:t>
            </a:r>
            <a:br>
              <a:rPr lang="en-US" sz="4000" dirty="0" smtClean="0"/>
            </a:br>
            <a:r>
              <a:rPr lang="en-US" sz="4000" dirty="0" smtClean="0">
                <a:solidFill>
                  <a:srgbClr val="0000FF"/>
                </a:solidFill>
              </a:rPr>
              <a:t>Enhanced Methods</a:t>
            </a:r>
            <a:r>
              <a:rPr lang="en-US" sz="4000" dirty="0" smtClean="0"/>
              <a:t> and </a:t>
            </a:r>
            <a:r>
              <a:rPr lang="en-US" sz="4000" dirty="0" smtClean="0">
                <a:solidFill>
                  <a:srgbClr val="0000FF"/>
                </a:solidFill>
              </a:rPr>
              <a:t>Enhanced Artifacts!</a:t>
            </a:r>
            <a:endParaRPr lang="en-US" sz="4000" dirty="0">
              <a:solidFill>
                <a:srgbClr val="0000FF"/>
              </a:solidFill>
            </a:endParaRPr>
          </a:p>
        </p:txBody>
      </p:sp>
      <p:sp>
        <p:nvSpPr>
          <p:cNvPr id="3" name="Content Placeholder 2"/>
          <p:cNvSpPr>
            <a:spLocks noGrp="1"/>
          </p:cNvSpPr>
          <p:nvPr>
            <p:ph sz="half" idx="1"/>
          </p:nvPr>
        </p:nvSpPr>
        <p:spPr>
          <a:xfrm>
            <a:off x="6789234" y="1459206"/>
            <a:ext cx="5061102" cy="5093993"/>
          </a:xfrm>
        </p:spPr>
        <p:txBody>
          <a:bodyPr>
            <a:normAutofit fontScale="77500" lnSpcReduction="20000"/>
          </a:bodyPr>
          <a:lstStyle/>
          <a:p>
            <a:pPr marL="514350" indent="-514350">
              <a:lnSpc>
                <a:spcPct val="120000"/>
              </a:lnSpc>
              <a:spcBef>
                <a:spcPts val="600"/>
              </a:spcBef>
              <a:buFont typeface="+mj-lt"/>
              <a:buAutoNum type="arabicPeriod"/>
            </a:pPr>
            <a:r>
              <a:rPr lang="en-US" sz="2400" dirty="0" smtClean="0"/>
              <a:t>Preliminary Project Request</a:t>
            </a:r>
          </a:p>
          <a:p>
            <a:pPr marL="514350" indent="-514350">
              <a:lnSpc>
                <a:spcPct val="120000"/>
              </a:lnSpc>
              <a:spcBef>
                <a:spcPts val="600"/>
              </a:spcBef>
              <a:buFont typeface="+mj-lt"/>
              <a:buAutoNum type="arabicPeriod"/>
            </a:pPr>
            <a:r>
              <a:rPr lang="en-US" sz="2400" dirty="0" smtClean="0"/>
              <a:t>Initial Architectural Solution</a:t>
            </a:r>
          </a:p>
          <a:p>
            <a:pPr marL="0" indent="0">
              <a:lnSpc>
                <a:spcPct val="120000"/>
              </a:lnSpc>
              <a:spcBef>
                <a:spcPts val="600"/>
              </a:spcBef>
              <a:buNone/>
            </a:pPr>
            <a:r>
              <a:rPr lang="en-US" sz="2400" dirty="0" smtClean="0"/>
              <a:t>	</a:t>
            </a:r>
            <a:r>
              <a:rPr lang="en-US" sz="2400" dirty="0" smtClean="0">
                <a:solidFill>
                  <a:srgbClr val="009999"/>
                </a:solidFill>
              </a:rPr>
              <a:t>Early Cost Estimate</a:t>
            </a:r>
          </a:p>
          <a:p>
            <a:pPr marL="514350" indent="-514350">
              <a:lnSpc>
                <a:spcPct val="120000"/>
              </a:lnSpc>
              <a:spcBef>
                <a:spcPts val="600"/>
              </a:spcBef>
              <a:buFont typeface="+mj-lt"/>
              <a:buAutoNum type="arabicPeriod" startAt="3"/>
            </a:pPr>
            <a:r>
              <a:rPr lang="en-US" sz="2400" dirty="0" smtClean="0"/>
              <a:t>Formal Business Requirements</a:t>
            </a:r>
          </a:p>
          <a:p>
            <a:pPr marL="514350" indent="-514350">
              <a:lnSpc>
                <a:spcPct val="120000"/>
              </a:lnSpc>
              <a:spcBef>
                <a:spcPts val="600"/>
              </a:spcBef>
              <a:buFont typeface="+mj-lt"/>
              <a:buAutoNum type="arabicPeriod" startAt="3"/>
            </a:pPr>
            <a:r>
              <a:rPr lang="en-US" sz="2400" dirty="0" smtClean="0"/>
              <a:t>Detailed Architectural Solution</a:t>
            </a:r>
          </a:p>
          <a:p>
            <a:pPr marL="800100" lvl="1">
              <a:lnSpc>
                <a:spcPct val="120000"/>
              </a:lnSpc>
              <a:spcBef>
                <a:spcPts val="600"/>
              </a:spcBef>
            </a:pPr>
            <a:r>
              <a:rPr lang="en-US" sz="2000" dirty="0" smtClean="0"/>
              <a:t>System Requirements</a:t>
            </a:r>
          </a:p>
          <a:p>
            <a:pPr marL="0" indent="0">
              <a:lnSpc>
                <a:spcPct val="120000"/>
              </a:lnSpc>
              <a:spcBef>
                <a:spcPts val="600"/>
              </a:spcBef>
              <a:buNone/>
            </a:pPr>
            <a:r>
              <a:rPr lang="en-US" sz="2400" dirty="0" smtClean="0"/>
              <a:t>	</a:t>
            </a:r>
            <a:r>
              <a:rPr lang="en-US" sz="2400" dirty="0" smtClean="0">
                <a:solidFill>
                  <a:srgbClr val="009999"/>
                </a:solidFill>
              </a:rPr>
              <a:t>Detailed Costs and Business Case</a:t>
            </a:r>
          </a:p>
          <a:p>
            <a:pPr marL="514350" indent="-514350">
              <a:lnSpc>
                <a:spcPct val="120000"/>
              </a:lnSpc>
              <a:spcBef>
                <a:spcPts val="600"/>
              </a:spcBef>
              <a:buFont typeface="+mj-lt"/>
              <a:buAutoNum type="arabicPeriod" startAt="5"/>
            </a:pPr>
            <a:r>
              <a:rPr lang="en-US" sz="2400" dirty="0" smtClean="0"/>
              <a:t>High Level Design</a:t>
            </a:r>
          </a:p>
          <a:p>
            <a:pPr marL="803275" lvl="1">
              <a:lnSpc>
                <a:spcPct val="120000"/>
              </a:lnSpc>
              <a:spcBef>
                <a:spcPts val="600"/>
              </a:spcBef>
            </a:pPr>
            <a:r>
              <a:rPr lang="en-US" sz="2000" dirty="0" smtClean="0"/>
              <a:t>User Interface Design</a:t>
            </a:r>
          </a:p>
          <a:p>
            <a:pPr marL="514350" indent="-514350">
              <a:lnSpc>
                <a:spcPct val="120000"/>
              </a:lnSpc>
              <a:spcBef>
                <a:spcPts val="600"/>
              </a:spcBef>
              <a:buFont typeface="+mj-lt"/>
              <a:buAutoNum type="arabicPeriod" startAt="5"/>
            </a:pPr>
            <a:r>
              <a:rPr lang="en-US" sz="2400" dirty="0" smtClean="0"/>
              <a:t>Development</a:t>
            </a:r>
          </a:p>
          <a:p>
            <a:pPr marL="514350" indent="-514350">
              <a:lnSpc>
                <a:spcPct val="120000"/>
              </a:lnSpc>
              <a:spcBef>
                <a:spcPts val="600"/>
              </a:spcBef>
              <a:buFont typeface="+mj-lt"/>
              <a:buAutoNum type="arabicPeriod" startAt="5"/>
            </a:pPr>
            <a:r>
              <a:rPr lang="en-US" sz="2400" dirty="0" smtClean="0"/>
              <a:t>Testing</a:t>
            </a:r>
          </a:p>
          <a:p>
            <a:pPr marL="0" indent="0">
              <a:lnSpc>
                <a:spcPct val="120000"/>
              </a:lnSpc>
              <a:spcBef>
                <a:spcPts val="600"/>
              </a:spcBef>
              <a:buNone/>
            </a:pPr>
            <a:r>
              <a:rPr lang="en-US" sz="2400" dirty="0"/>
              <a:t>	</a:t>
            </a:r>
            <a:r>
              <a:rPr lang="en-US" sz="2400" dirty="0" smtClean="0">
                <a:solidFill>
                  <a:srgbClr val="009999"/>
                </a:solidFill>
              </a:rPr>
              <a:t>Readiness Determination</a:t>
            </a:r>
          </a:p>
          <a:p>
            <a:pPr marL="514350" indent="-514350">
              <a:lnSpc>
                <a:spcPct val="120000"/>
              </a:lnSpc>
              <a:spcBef>
                <a:spcPts val="600"/>
              </a:spcBef>
              <a:buFont typeface="+mj-lt"/>
              <a:buAutoNum type="arabicPeriod" startAt="8"/>
            </a:pPr>
            <a:r>
              <a:rPr lang="en-US" sz="2400" dirty="0" smtClean="0"/>
              <a:t>Deployment</a:t>
            </a:r>
          </a:p>
          <a:p>
            <a:pPr marL="0" indent="0">
              <a:lnSpc>
                <a:spcPct val="120000"/>
              </a:lnSpc>
              <a:spcBef>
                <a:spcPts val="600"/>
              </a:spcBef>
              <a:buNone/>
            </a:pPr>
            <a:r>
              <a:rPr lang="en-US" sz="2400" dirty="0"/>
              <a:t>	</a:t>
            </a:r>
            <a:r>
              <a:rPr lang="en-US" sz="2400" dirty="0" smtClean="0">
                <a:solidFill>
                  <a:srgbClr val="009999"/>
                </a:solidFill>
              </a:rPr>
              <a:t>Project Close</a:t>
            </a:r>
            <a:endParaRPr lang="en-US" sz="2400" dirty="0">
              <a:solidFill>
                <a:srgbClr val="009999"/>
              </a:solidFill>
            </a:endParaRPr>
          </a:p>
        </p:txBody>
      </p:sp>
      <p:sp>
        <p:nvSpPr>
          <p:cNvPr id="6" name="Date Placeholder 5"/>
          <p:cNvSpPr>
            <a:spLocks noGrp="1"/>
          </p:cNvSpPr>
          <p:nvPr>
            <p:ph type="dt" sz="half" idx="10"/>
          </p:nvPr>
        </p:nvSpPr>
        <p:spPr/>
        <p:txBody>
          <a:bodyPr/>
          <a:lstStyle/>
          <a:p>
            <a:r>
              <a:rPr lang="en-US" dirty="0"/>
              <a:t>April 20, 2015 Mobile Voice Conference</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Creating an Advanced Dialog Application</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33200FA-CC72-40F1-A333-605CE3E81AB0}" type="slidenum">
              <a:rPr lang="en-US" smtClean="0">
                <a:solidFill>
                  <a:prstClr val="black">
                    <a:tint val="75000"/>
                  </a:prstClr>
                </a:solidFill>
              </a:rPr>
              <a:pPr/>
              <a:t>9</a:t>
            </a:fld>
            <a:endParaRPr lang="en-US">
              <a:solidFill>
                <a:prstClr val="black">
                  <a:tint val="75000"/>
                </a:prstClr>
              </a:solidFill>
            </a:endParaRPr>
          </a:p>
        </p:txBody>
      </p:sp>
      <p:sp>
        <p:nvSpPr>
          <p:cNvPr id="8" name="Content Placeholder 7"/>
          <p:cNvSpPr>
            <a:spLocks noGrp="1"/>
          </p:cNvSpPr>
          <p:nvPr>
            <p:ph sz="half" idx="1"/>
          </p:nvPr>
        </p:nvSpPr>
        <p:spPr/>
        <p:txBody>
          <a:bodyPr/>
          <a:lstStyle/>
          <a:p>
            <a:pPr marL="0" indent="0">
              <a:buNone/>
            </a:pPr>
            <a:endParaRPr lang="en-US" dirty="0">
              <a:solidFill>
                <a:srgbClr val="0000FF"/>
              </a:solidFill>
            </a:endParaRPr>
          </a:p>
        </p:txBody>
      </p:sp>
    </p:spTree>
    <p:extLst>
      <p:ext uri="{BB962C8B-B14F-4D97-AF65-F5344CB8AC3E}">
        <p14:creationId xmlns:p14="http://schemas.microsoft.com/office/powerpoint/2010/main" val="906298671"/>
      </p:ext>
    </p:extLst>
  </p:cSld>
  <p:clrMapOvr>
    <a:masterClrMapping/>
  </p:clrMapOvr>
  <mc:AlternateContent xmlns:mc="http://schemas.openxmlformats.org/markup-compatibility/2006" xmlns:p14="http://schemas.microsoft.com/office/powerpoint/2010/main">
    <mc:Choice Requires="p14">
      <p:transition spd="slow" p14:dur="2000" advTm="72369"/>
    </mc:Choice>
    <mc:Fallback xmlns="">
      <p:transition xmlns:p14="http://schemas.microsoft.com/office/powerpoint/2010/main" spd="slow" advTm="72369"/>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3|1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47259</TotalTime>
  <Words>3830</Words>
  <Application>Microsoft Office PowerPoint</Application>
  <PresentationFormat>Custom</PresentationFormat>
  <Paragraphs>739</Paragraphs>
  <Slides>43</Slides>
  <Notes>26</Notes>
  <HiddenSlides>0</HiddenSlides>
  <MMClips>3</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Creating an Advanced Dialog Application</vt:lpstr>
      <vt:lpstr>The Scenario</vt:lpstr>
      <vt:lpstr>A Turn in an Advanced Dialog</vt:lpstr>
      <vt:lpstr>A Preview of our Conclusions</vt:lpstr>
      <vt:lpstr>Project Development Methods</vt:lpstr>
      <vt:lpstr>    What are Project Development Methods?  Approaches for planning, designing, implementing, and governing complex projects. </vt:lpstr>
      <vt:lpstr>Existing Methods  Typical Artifacts Produced</vt:lpstr>
      <vt:lpstr>Existing Methods  Typical Artifacts Produced</vt:lpstr>
      <vt:lpstr>Advanced Dialog Applications Need Enhanced Methods and Enhanced Artifacts!</vt:lpstr>
      <vt:lpstr>Advanced Dialog Applications Need Enhanced Methods and Enhanced Artifacts!</vt:lpstr>
      <vt:lpstr>Conclusions</vt:lpstr>
      <vt:lpstr>Conclusions (and Ramification #1)</vt:lpstr>
      <vt:lpstr>Conclusions (and Future Work)</vt:lpstr>
      <vt:lpstr>Business Requirements</vt:lpstr>
      <vt:lpstr>Business Requirements for our Dialog Turn</vt:lpstr>
      <vt:lpstr>Scenario : “I need a jacket and I don’t want to spend more than $200.00.”</vt:lpstr>
      <vt:lpstr>Scenario:        The Key Moment</vt:lpstr>
      <vt:lpstr>Scenario:        The Key Moment</vt:lpstr>
      <vt:lpstr>From a dialog management point of view</vt:lpstr>
      <vt:lpstr>Principles (and Ramification #2)</vt:lpstr>
      <vt:lpstr>Architectural Solution</vt:lpstr>
      <vt:lpstr>Dialog and Task Flow</vt:lpstr>
      <vt:lpstr>Dialog is doing.        It’s not what to say next, but what to do next</vt:lpstr>
      <vt:lpstr>Conclusions (and Ramification #3)</vt:lpstr>
      <vt:lpstr>User Interface Design</vt:lpstr>
      <vt:lpstr>The representation, both in the dialog and in the underlying data, is critical</vt:lpstr>
      <vt:lpstr>Dialog can’t be an appendage built by the speech guys</vt:lpstr>
      <vt:lpstr>Conclusions (and Ramification #4)</vt:lpstr>
      <vt:lpstr>System Requirements</vt:lpstr>
      <vt:lpstr>System Requirements Issues: Latency, MM, Platform, Hardware and Services</vt:lpstr>
      <vt:lpstr>Implementation: A Functional Prototype</vt:lpstr>
      <vt:lpstr>This Implementation: Tech and Tools [Things used for this prototype]</vt:lpstr>
      <vt:lpstr>The Client Side</vt:lpstr>
      <vt:lpstr>The Cloud Engine</vt:lpstr>
      <vt:lpstr>The Cloud Engine</vt:lpstr>
      <vt:lpstr>Client: Get ASR Result [AI2 code]</vt:lpstr>
      <vt:lpstr>Cloud: Extract Concepts[ejTalk code]</vt:lpstr>
      <vt:lpstr>Very Quick Look at Blockly</vt:lpstr>
      <vt:lpstr>Capture the “Do I have enough” event</vt:lpstr>
      <vt:lpstr>Build on Existing Functionality </vt:lpstr>
      <vt:lpstr>The Challenge: How to…</vt:lpstr>
      <vt:lpstr>Conclusions (and Ramification #5)</vt:lpstr>
      <vt:lpstr>Final Comments</vt:lpstr>
    </vt:vector>
  </TitlesOfParts>
  <Company>AT&amp;T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Turn in an Advanced Dialog</dc:title>
  <dc:creator>TADLOCK, JOHN</dc:creator>
  <cp:lastModifiedBy>industrialpoet</cp:lastModifiedBy>
  <cp:revision>252</cp:revision>
  <cp:lastPrinted>2015-03-24T19:05:46Z</cp:lastPrinted>
  <dcterms:created xsi:type="dcterms:W3CDTF">2015-02-26T17:49:05Z</dcterms:created>
  <dcterms:modified xsi:type="dcterms:W3CDTF">2015-04-19T23:48:29Z</dcterms:modified>
</cp:coreProperties>
</file>